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8" r:id="rId1"/>
  </p:sldMasterIdLst>
  <p:notesMasterIdLst>
    <p:notesMasterId r:id="rId29"/>
  </p:notesMasterIdLst>
  <p:sldIdLst>
    <p:sldId id="331" r:id="rId2"/>
    <p:sldId id="379" r:id="rId3"/>
    <p:sldId id="368" r:id="rId4"/>
    <p:sldId id="396" r:id="rId5"/>
    <p:sldId id="387" r:id="rId6"/>
    <p:sldId id="397" r:id="rId7"/>
    <p:sldId id="405" r:id="rId8"/>
    <p:sldId id="418" r:id="rId9"/>
    <p:sldId id="416" r:id="rId10"/>
    <p:sldId id="388" r:id="rId11"/>
    <p:sldId id="389" r:id="rId12"/>
    <p:sldId id="411" r:id="rId13"/>
    <p:sldId id="399" r:id="rId14"/>
    <p:sldId id="409" r:id="rId15"/>
    <p:sldId id="407" r:id="rId16"/>
    <p:sldId id="408" r:id="rId17"/>
    <p:sldId id="400" r:id="rId18"/>
    <p:sldId id="401" r:id="rId19"/>
    <p:sldId id="413" r:id="rId20"/>
    <p:sldId id="414" r:id="rId21"/>
    <p:sldId id="417" r:id="rId22"/>
    <p:sldId id="380" r:id="rId23"/>
    <p:sldId id="402" r:id="rId24"/>
    <p:sldId id="410" r:id="rId25"/>
    <p:sldId id="412" r:id="rId26"/>
    <p:sldId id="404" r:id="rId27"/>
    <p:sldId id="398" r:id="rId2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7298529-F538-480C-8BAF-A6DDBB57D967}">
          <p14:sldIdLst>
            <p14:sldId id="331"/>
            <p14:sldId id="379"/>
            <p14:sldId id="368"/>
            <p14:sldId id="396"/>
            <p14:sldId id="387"/>
            <p14:sldId id="397"/>
            <p14:sldId id="405"/>
            <p14:sldId id="418"/>
            <p14:sldId id="416"/>
            <p14:sldId id="388"/>
            <p14:sldId id="389"/>
            <p14:sldId id="411"/>
            <p14:sldId id="399"/>
            <p14:sldId id="409"/>
            <p14:sldId id="407"/>
            <p14:sldId id="408"/>
            <p14:sldId id="400"/>
            <p14:sldId id="401"/>
            <p14:sldId id="413"/>
            <p14:sldId id="414"/>
            <p14:sldId id="417"/>
            <p14:sldId id="380"/>
            <p14:sldId id="402"/>
            <p14:sldId id="410"/>
            <p14:sldId id="412"/>
            <p14:sldId id="404"/>
            <p14:sldId id="398"/>
          </p14:sldIdLst>
        </p14:section>
        <p14:section name="Sección sin título" id="{DA59B339-497C-418B-A342-68225D33D3A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A04704"/>
    <a:srgbClr val="98781C"/>
    <a:srgbClr val="283D52"/>
    <a:srgbClr val="000099"/>
    <a:srgbClr val="A5BCD3"/>
    <a:srgbClr val="0000FF"/>
    <a:srgbClr val="8FBBF1"/>
    <a:srgbClr val="81C9FF"/>
    <a:srgbClr val="310C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03" autoAdjust="0"/>
    <p:restoredTop sz="94630" autoAdjust="0"/>
  </p:normalViewPr>
  <p:slideViewPr>
    <p:cSldViewPr snapToGrid="0">
      <p:cViewPr varScale="1">
        <p:scale>
          <a:sx n="112" d="100"/>
          <a:sy n="112" d="100"/>
        </p:scale>
        <p:origin x="324" y="96"/>
      </p:cViewPr>
      <p:guideLst>
        <p:guide orient="horz" pos="82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4B622-6A58-4D06-ACF5-11D8178056A7}" type="doc">
      <dgm:prSet loTypeId="urn:microsoft.com/office/officeart/2005/8/layout/hProcess9" loCatId="process" qsTypeId="urn:microsoft.com/office/officeart/2005/8/quickstyle/3d5" qsCatId="3D" csTypeId="urn:microsoft.com/office/officeart/2005/8/colors/accent0_1" csCatId="mainScheme" phldr="1"/>
      <dgm:spPr/>
    </dgm:pt>
    <dgm:pt modelId="{7436B8C0-18AD-44C3-8FEC-9BF942DE4CC2}">
      <dgm:prSet phldrT="[Texto]"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s-PE" sz="2000" b="1" dirty="0" smtClean="0">
              <a:solidFill>
                <a:srgbClr val="002060"/>
              </a:solidFill>
            </a:rPr>
            <a:t>AREA DE COOPERACION Y RELACIONES INTERNACIONALES DE OPLA</a:t>
          </a:r>
        </a:p>
        <a:p>
          <a:r>
            <a:rPr lang="es-PE" sz="1600" dirty="0" smtClean="0">
              <a:solidFill>
                <a:srgbClr val="002060"/>
              </a:solidFill>
            </a:rPr>
            <a:t>Res. N° 158-2002-UPT-CU</a:t>
          </a:r>
        </a:p>
        <a:p>
          <a:r>
            <a:rPr lang="es-PE" sz="1400" dirty="0" smtClean="0">
              <a:solidFill>
                <a:srgbClr val="002060"/>
              </a:solidFill>
            </a:rPr>
            <a:t>02/10/2002</a:t>
          </a:r>
          <a:endParaRPr lang="es-PE" sz="1400" dirty="0">
            <a:solidFill>
              <a:srgbClr val="002060"/>
            </a:solidFill>
          </a:endParaRPr>
        </a:p>
      </dgm:t>
    </dgm:pt>
    <dgm:pt modelId="{2752AB73-2158-4E2D-A55A-F591FF9F4A6E}" type="parTrans" cxnId="{1C59F863-2679-432A-96F4-AF84A677E79E}">
      <dgm:prSet/>
      <dgm:spPr/>
      <dgm:t>
        <a:bodyPr/>
        <a:lstStyle/>
        <a:p>
          <a:endParaRPr lang="es-PE"/>
        </a:p>
      </dgm:t>
    </dgm:pt>
    <dgm:pt modelId="{8FF15517-265B-4710-A5C9-1B927FF74F30}" type="sibTrans" cxnId="{1C59F863-2679-432A-96F4-AF84A677E79E}">
      <dgm:prSet/>
      <dgm:spPr/>
      <dgm:t>
        <a:bodyPr/>
        <a:lstStyle/>
        <a:p>
          <a:endParaRPr lang="es-PE"/>
        </a:p>
      </dgm:t>
    </dgm:pt>
    <dgm:pt modelId="{C83B83AE-7463-41C5-A0CF-DB098CE5ED6B}">
      <dgm:prSet phldrT="[Texto]"/>
      <dgm:spPr>
        <a:ln>
          <a:solidFill>
            <a:schemeClr val="accent4"/>
          </a:solidFill>
        </a:ln>
      </dgm:spPr>
      <dgm:t>
        <a:bodyPr/>
        <a:lstStyle/>
        <a:p>
          <a:r>
            <a:rPr lang="es-PE" dirty="0" smtClean="0">
              <a:solidFill>
                <a:schemeClr val="accent4"/>
              </a:solidFill>
            </a:rPr>
            <a:t>Oficina de Cooperación Técnica y R. Internacionales</a:t>
          </a:r>
          <a:endParaRPr lang="es-PE" dirty="0">
            <a:solidFill>
              <a:schemeClr val="accent4"/>
            </a:solidFill>
          </a:endParaRPr>
        </a:p>
      </dgm:t>
    </dgm:pt>
    <dgm:pt modelId="{48C59F49-A4E9-44A7-B4AF-5380DD883309}" type="parTrans" cxnId="{DC8810FF-1911-4D0D-9EA5-E42B8C9A4D9F}">
      <dgm:prSet/>
      <dgm:spPr/>
      <dgm:t>
        <a:bodyPr/>
        <a:lstStyle/>
        <a:p>
          <a:endParaRPr lang="es-PE"/>
        </a:p>
      </dgm:t>
    </dgm:pt>
    <dgm:pt modelId="{539B826B-67D1-42AD-8B7C-BCDD0DF0622C}" type="sibTrans" cxnId="{DC8810FF-1911-4D0D-9EA5-E42B8C9A4D9F}">
      <dgm:prSet/>
      <dgm:spPr/>
      <dgm:t>
        <a:bodyPr/>
        <a:lstStyle/>
        <a:p>
          <a:endParaRPr lang="es-PE"/>
        </a:p>
      </dgm:t>
    </dgm:pt>
    <dgm:pt modelId="{321088DD-1BAD-4FB9-AC39-2BD716A35494}">
      <dgm:prSet phldrT="[Texto]"/>
      <dgm:spPr>
        <a:ln>
          <a:solidFill>
            <a:schemeClr val="accent4"/>
          </a:solidFill>
        </a:ln>
      </dgm:spPr>
      <dgm:t>
        <a:bodyPr/>
        <a:lstStyle/>
        <a:p>
          <a:r>
            <a:rPr lang="es-PE" dirty="0" smtClean="0">
              <a:solidFill>
                <a:srgbClr val="002060"/>
              </a:solidFill>
            </a:rPr>
            <a:t>Oficina de Relaciones Nacionales e Internacionales</a:t>
          </a:r>
          <a:endParaRPr lang="es-PE" dirty="0">
            <a:solidFill>
              <a:srgbClr val="002060"/>
            </a:solidFill>
          </a:endParaRPr>
        </a:p>
      </dgm:t>
    </dgm:pt>
    <dgm:pt modelId="{F086E95C-977D-4F28-BA42-761CAA2DE267}" type="parTrans" cxnId="{CA2F2B74-7885-42E1-99D5-8B7AF51C9EE9}">
      <dgm:prSet/>
      <dgm:spPr/>
      <dgm:t>
        <a:bodyPr/>
        <a:lstStyle/>
        <a:p>
          <a:endParaRPr lang="es-PE"/>
        </a:p>
      </dgm:t>
    </dgm:pt>
    <dgm:pt modelId="{387AF594-38E2-42C3-B1DE-D6799FCD2D4F}" type="sibTrans" cxnId="{CA2F2B74-7885-42E1-99D5-8B7AF51C9EE9}">
      <dgm:prSet/>
      <dgm:spPr/>
      <dgm:t>
        <a:bodyPr/>
        <a:lstStyle/>
        <a:p>
          <a:endParaRPr lang="es-PE"/>
        </a:p>
      </dgm:t>
    </dgm:pt>
    <dgm:pt modelId="{3DD599C3-C2DB-41B4-8B68-20AA43025F9D}" type="pres">
      <dgm:prSet presAssocID="{E424B622-6A58-4D06-ACF5-11D8178056A7}" presName="CompostProcess" presStyleCnt="0">
        <dgm:presLayoutVars>
          <dgm:dir/>
          <dgm:resizeHandles val="exact"/>
        </dgm:presLayoutVars>
      </dgm:prSet>
      <dgm:spPr/>
    </dgm:pt>
    <dgm:pt modelId="{4A204882-BE63-42CA-9420-91E4DBAD92E4}" type="pres">
      <dgm:prSet presAssocID="{E424B622-6A58-4D06-ACF5-11D8178056A7}" presName="arrow" presStyleLbl="bgShp" presStyleIdx="0" presStyleCnt="1"/>
      <dgm:spPr>
        <a:solidFill>
          <a:srgbClr val="002060"/>
        </a:solidFill>
      </dgm:spPr>
    </dgm:pt>
    <dgm:pt modelId="{3A85AB29-5B1E-45AB-830B-01A923372D52}" type="pres">
      <dgm:prSet presAssocID="{E424B622-6A58-4D06-ACF5-11D8178056A7}" presName="linearProcess" presStyleCnt="0"/>
      <dgm:spPr/>
    </dgm:pt>
    <dgm:pt modelId="{0A5E2780-0AA6-4D8E-826E-5DF0B0C3B28A}" type="pres">
      <dgm:prSet presAssocID="{7436B8C0-18AD-44C3-8FEC-9BF942DE4CC2}" presName="textNode" presStyleLbl="node1" presStyleIdx="0" presStyleCnt="3" custLinFactNeighborX="-26641" custLinFactNeighborY="376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A45EFC-D332-444D-AAFD-25E958CFEE94}" type="pres">
      <dgm:prSet presAssocID="{8FF15517-265B-4710-A5C9-1B927FF74F30}" presName="sibTrans" presStyleCnt="0"/>
      <dgm:spPr/>
    </dgm:pt>
    <dgm:pt modelId="{6A81E8CA-C2DF-4C06-A2EB-7D6C99BDB2B1}" type="pres">
      <dgm:prSet presAssocID="{C83B83AE-7463-41C5-A0CF-DB098CE5ED6B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AD3B1D9-CAD9-4789-AA4E-9EDDCD689E1A}" type="pres">
      <dgm:prSet presAssocID="{539B826B-67D1-42AD-8B7C-BCDD0DF0622C}" presName="sibTrans" presStyleCnt="0"/>
      <dgm:spPr/>
    </dgm:pt>
    <dgm:pt modelId="{BBB56516-72F4-459A-BFA4-50431518A432}" type="pres">
      <dgm:prSet presAssocID="{321088DD-1BAD-4FB9-AC39-2BD716A35494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DC8810FF-1911-4D0D-9EA5-E42B8C9A4D9F}" srcId="{E424B622-6A58-4D06-ACF5-11D8178056A7}" destId="{C83B83AE-7463-41C5-A0CF-DB098CE5ED6B}" srcOrd="1" destOrd="0" parTransId="{48C59F49-A4E9-44A7-B4AF-5380DD883309}" sibTransId="{539B826B-67D1-42AD-8B7C-BCDD0DF0622C}"/>
    <dgm:cxn modelId="{9713AA1A-02F2-4258-8F8A-6A45CF0F6E65}" type="presOf" srcId="{C83B83AE-7463-41C5-A0CF-DB098CE5ED6B}" destId="{6A81E8CA-C2DF-4C06-A2EB-7D6C99BDB2B1}" srcOrd="0" destOrd="0" presId="urn:microsoft.com/office/officeart/2005/8/layout/hProcess9"/>
    <dgm:cxn modelId="{CA2F2B74-7885-42E1-99D5-8B7AF51C9EE9}" srcId="{E424B622-6A58-4D06-ACF5-11D8178056A7}" destId="{321088DD-1BAD-4FB9-AC39-2BD716A35494}" srcOrd="2" destOrd="0" parTransId="{F086E95C-977D-4F28-BA42-761CAA2DE267}" sibTransId="{387AF594-38E2-42C3-B1DE-D6799FCD2D4F}"/>
    <dgm:cxn modelId="{B3A423FE-5A36-4C7B-A3FB-E33E49C224EB}" type="presOf" srcId="{7436B8C0-18AD-44C3-8FEC-9BF942DE4CC2}" destId="{0A5E2780-0AA6-4D8E-826E-5DF0B0C3B28A}" srcOrd="0" destOrd="0" presId="urn:microsoft.com/office/officeart/2005/8/layout/hProcess9"/>
    <dgm:cxn modelId="{1C59F863-2679-432A-96F4-AF84A677E79E}" srcId="{E424B622-6A58-4D06-ACF5-11D8178056A7}" destId="{7436B8C0-18AD-44C3-8FEC-9BF942DE4CC2}" srcOrd="0" destOrd="0" parTransId="{2752AB73-2158-4E2D-A55A-F591FF9F4A6E}" sibTransId="{8FF15517-265B-4710-A5C9-1B927FF74F30}"/>
    <dgm:cxn modelId="{3ED7B695-6113-4DCA-9C9A-9A191DDDCB0B}" type="presOf" srcId="{321088DD-1BAD-4FB9-AC39-2BD716A35494}" destId="{BBB56516-72F4-459A-BFA4-50431518A432}" srcOrd="0" destOrd="0" presId="urn:microsoft.com/office/officeart/2005/8/layout/hProcess9"/>
    <dgm:cxn modelId="{4B9D195B-7854-477F-98D7-AFAD58AC9220}" type="presOf" srcId="{E424B622-6A58-4D06-ACF5-11D8178056A7}" destId="{3DD599C3-C2DB-41B4-8B68-20AA43025F9D}" srcOrd="0" destOrd="0" presId="urn:microsoft.com/office/officeart/2005/8/layout/hProcess9"/>
    <dgm:cxn modelId="{5BF0D7A4-BA1D-490D-88BA-B2BEC4F49079}" type="presParOf" srcId="{3DD599C3-C2DB-41B4-8B68-20AA43025F9D}" destId="{4A204882-BE63-42CA-9420-91E4DBAD92E4}" srcOrd="0" destOrd="0" presId="urn:microsoft.com/office/officeart/2005/8/layout/hProcess9"/>
    <dgm:cxn modelId="{469C77DF-9719-4915-9606-E47EB2C4C45E}" type="presParOf" srcId="{3DD599C3-C2DB-41B4-8B68-20AA43025F9D}" destId="{3A85AB29-5B1E-45AB-830B-01A923372D52}" srcOrd="1" destOrd="0" presId="urn:microsoft.com/office/officeart/2005/8/layout/hProcess9"/>
    <dgm:cxn modelId="{D9197A62-45BB-43BF-BDC2-90E45BC73FDB}" type="presParOf" srcId="{3A85AB29-5B1E-45AB-830B-01A923372D52}" destId="{0A5E2780-0AA6-4D8E-826E-5DF0B0C3B28A}" srcOrd="0" destOrd="0" presId="urn:microsoft.com/office/officeart/2005/8/layout/hProcess9"/>
    <dgm:cxn modelId="{8269F3BF-4056-4803-864D-EF5842EB2A68}" type="presParOf" srcId="{3A85AB29-5B1E-45AB-830B-01A923372D52}" destId="{88A45EFC-D332-444D-AAFD-25E958CFEE94}" srcOrd="1" destOrd="0" presId="urn:microsoft.com/office/officeart/2005/8/layout/hProcess9"/>
    <dgm:cxn modelId="{52B423D5-352A-4D46-B860-735A95AB72BA}" type="presParOf" srcId="{3A85AB29-5B1E-45AB-830B-01A923372D52}" destId="{6A81E8CA-C2DF-4C06-A2EB-7D6C99BDB2B1}" srcOrd="2" destOrd="0" presId="urn:microsoft.com/office/officeart/2005/8/layout/hProcess9"/>
    <dgm:cxn modelId="{0713560F-511B-4E40-B3F0-91FE14F62BDB}" type="presParOf" srcId="{3A85AB29-5B1E-45AB-830B-01A923372D52}" destId="{1AD3B1D9-CAD9-4789-AA4E-9EDDCD689E1A}" srcOrd="3" destOrd="0" presId="urn:microsoft.com/office/officeart/2005/8/layout/hProcess9"/>
    <dgm:cxn modelId="{3B53CBB4-B870-4F33-B31B-543CC63ACB59}" type="presParOf" srcId="{3A85AB29-5B1E-45AB-830B-01A923372D52}" destId="{BBB56516-72F4-459A-BFA4-50431518A432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204882-BE63-42CA-9420-91E4DBAD92E4}">
      <dsp:nvSpPr>
        <dsp:cNvPr id="0" name=""/>
        <dsp:cNvSpPr/>
      </dsp:nvSpPr>
      <dsp:spPr>
        <a:xfrm>
          <a:off x="739616" y="0"/>
          <a:ext cx="8382317" cy="5622924"/>
        </a:xfrm>
        <a:prstGeom prst="rightArrow">
          <a:avLst/>
        </a:prstGeom>
        <a:solidFill>
          <a:srgbClr val="002060"/>
        </a:solidFill>
        <a:ln>
          <a:noFill/>
        </a:ln>
        <a:effectLst/>
        <a:sp3d z="-400500" extrusionH="63500" contourW="12700" prstMaterial="matte">
          <a:contourClr>
            <a:schemeClr val="lt1">
              <a:tint val="5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E2780-0AA6-4D8E-826E-5DF0B0C3B28A}">
      <dsp:nvSpPr>
        <dsp:cNvPr id="0" name=""/>
        <dsp:cNvSpPr/>
      </dsp:nvSpPr>
      <dsp:spPr>
        <a:xfrm>
          <a:off x="291842" y="1695334"/>
          <a:ext cx="2958465" cy="2249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4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2000" b="1" kern="1200" dirty="0" smtClean="0">
              <a:solidFill>
                <a:srgbClr val="002060"/>
              </a:solidFill>
            </a:rPr>
            <a:t>AREA DE COOPERACION Y RELACIONES INTERNACIONALES DE OPLA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kern="1200" dirty="0" smtClean="0">
              <a:solidFill>
                <a:srgbClr val="002060"/>
              </a:solidFill>
            </a:rPr>
            <a:t>Res. N° 158-2002-UPT-CU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kern="1200" dirty="0" smtClean="0">
              <a:solidFill>
                <a:srgbClr val="002060"/>
              </a:solidFill>
            </a:rPr>
            <a:t>02/10/2002</a:t>
          </a:r>
          <a:endParaRPr lang="es-PE" sz="1400" kern="1200" dirty="0">
            <a:solidFill>
              <a:srgbClr val="002060"/>
            </a:solidFill>
          </a:endParaRPr>
        </a:p>
      </dsp:txBody>
      <dsp:txXfrm>
        <a:off x="401637" y="1805129"/>
        <a:ext cx="2738875" cy="2029580"/>
      </dsp:txXfrm>
    </dsp:sp>
    <dsp:sp modelId="{6A81E8CA-C2DF-4C06-A2EB-7D6C99BDB2B1}">
      <dsp:nvSpPr>
        <dsp:cNvPr id="0" name=""/>
        <dsp:cNvSpPr/>
      </dsp:nvSpPr>
      <dsp:spPr>
        <a:xfrm>
          <a:off x="3451542" y="1686877"/>
          <a:ext cx="2958465" cy="2249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4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100" kern="1200" dirty="0" smtClean="0">
              <a:solidFill>
                <a:schemeClr val="accent4"/>
              </a:solidFill>
            </a:rPr>
            <a:t>Oficina de Cooperación Técnica y R. Internacionales</a:t>
          </a:r>
          <a:endParaRPr lang="es-PE" sz="3100" kern="1200" dirty="0">
            <a:solidFill>
              <a:schemeClr val="accent4"/>
            </a:solidFill>
          </a:endParaRPr>
        </a:p>
      </dsp:txBody>
      <dsp:txXfrm>
        <a:off x="3561337" y="1796672"/>
        <a:ext cx="2738875" cy="2029580"/>
      </dsp:txXfrm>
    </dsp:sp>
    <dsp:sp modelId="{BBB56516-72F4-459A-BFA4-50431518A432}">
      <dsp:nvSpPr>
        <dsp:cNvPr id="0" name=""/>
        <dsp:cNvSpPr/>
      </dsp:nvSpPr>
      <dsp:spPr>
        <a:xfrm>
          <a:off x="6568909" y="1686877"/>
          <a:ext cx="2958465" cy="224917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chemeClr val="accent4"/>
          </a:solidFill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3100" kern="1200" dirty="0" smtClean="0">
              <a:solidFill>
                <a:srgbClr val="002060"/>
              </a:solidFill>
            </a:rPr>
            <a:t>Oficina de Relaciones Nacionales e Internacionales</a:t>
          </a:r>
          <a:endParaRPr lang="es-PE" sz="3100" kern="1200" dirty="0">
            <a:solidFill>
              <a:srgbClr val="002060"/>
            </a:solidFill>
          </a:endParaRPr>
        </a:p>
      </dsp:txBody>
      <dsp:txXfrm>
        <a:off x="6678704" y="1796672"/>
        <a:ext cx="2738875" cy="2029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E4A483-EE7B-4477-AF1B-91C8E46647F2}" type="datetimeFigureOut">
              <a:rPr lang="es-PE" smtClean="0"/>
              <a:t>25/04/2019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8AB7EE-64F4-4A6C-85EA-CF2F7A07485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268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TITUL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" y="0"/>
            <a:ext cx="122339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42332" y="2195681"/>
            <a:ext cx="6836752" cy="637115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lang="es-PE" sz="2400" b="1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-75042" y="2195681"/>
            <a:ext cx="1524000" cy="2639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435476" y="2869386"/>
            <a:ext cx="6843608" cy="194602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lang="es-PE" sz="4400" b="1" kern="1200" cap="small" baseline="0" dirty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524000" y="5304666"/>
            <a:ext cx="9183688" cy="11287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" y="324365"/>
            <a:ext cx="949395" cy="1160190"/>
          </a:xfrm>
          <a:prstGeom prst="rect">
            <a:avLst/>
          </a:prstGeom>
        </p:spPr>
      </p:pic>
      <p:sp>
        <p:nvSpPr>
          <p:cNvPr id="19" name="9 Marcador de posición de imagen"/>
          <p:cNvSpPr>
            <a:spLocks noGrp="1"/>
          </p:cNvSpPr>
          <p:nvPr>
            <p:ph type="pic" sz="quarter" idx="11" hasCustomPrompt="1"/>
          </p:nvPr>
        </p:nvSpPr>
        <p:spPr>
          <a:xfrm>
            <a:off x="10384239" y="3208181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20" name="9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8539566" y="3010971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s-PE" dirty="0" smtClean="0"/>
              <a:t>FOTO DE LA CARRERA</a:t>
            </a:r>
            <a:endParaRPr lang="es-PE" dirty="0"/>
          </a:p>
        </p:txBody>
      </p:sp>
      <p:sp>
        <p:nvSpPr>
          <p:cNvPr id="21" name="9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10195465" y="5046300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22" name="9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8310080" y="4837055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15" name="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3935" y="707318"/>
            <a:ext cx="7958138" cy="54476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smtClean="0"/>
              <a:t>UNIVERSIDAD PRIVADA DE TACNA</a:t>
            </a:r>
          </a:p>
        </p:txBody>
      </p:sp>
    </p:spTree>
    <p:extLst>
      <p:ext uri="{BB962C8B-B14F-4D97-AF65-F5344CB8AC3E}">
        <p14:creationId xmlns:p14="http://schemas.microsoft.com/office/powerpoint/2010/main" val="3336390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1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04838" y="1778000"/>
            <a:ext cx="5620471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539327" y="1792577"/>
            <a:ext cx="5198785" cy="4737432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4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91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_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310730" y="1719470"/>
            <a:ext cx="5407505" cy="4810539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3" name="2 Marcador de tabla"/>
          <p:cNvSpPr>
            <a:spLocks noGrp="1"/>
          </p:cNvSpPr>
          <p:nvPr>
            <p:ph type="tbl" sz="quarter" idx="13"/>
          </p:nvPr>
        </p:nvSpPr>
        <p:spPr>
          <a:xfrm>
            <a:off x="517044" y="1719263"/>
            <a:ext cx="5486192" cy="4810125"/>
          </a:xfrm>
        </p:spPr>
        <p:txBody>
          <a:bodyPr/>
          <a:lstStyle/>
          <a:p>
            <a:r>
              <a:rPr lang="es-ES" smtClean="0"/>
              <a:t>Haga clic en el icono para agregar una tabla</a:t>
            </a:r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1550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546652" y="1792577"/>
            <a:ext cx="11191461" cy="4737432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10" name="9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0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693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abla"/>
          <p:cNvSpPr>
            <a:spLocks noGrp="1"/>
          </p:cNvSpPr>
          <p:nvPr>
            <p:ph type="tbl" sz="quarter" idx="10"/>
          </p:nvPr>
        </p:nvSpPr>
        <p:spPr>
          <a:xfrm>
            <a:off x="415636" y="2872509"/>
            <a:ext cx="11379200" cy="3583854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 smtClean="0"/>
              <a:t>Haga clic en el icono para agregar una tabla</a:t>
            </a:r>
            <a:endParaRPr lang="es-PE" dirty="0"/>
          </a:p>
        </p:txBody>
      </p:sp>
      <p:sp>
        <p:nvSpPr>
          <p:cNvPr id="19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415925" y="1533525"/>
            <a:ext cx="11360150" cy="1200439"/>
          </a:xfrm>
        </p:spPr>
        <p:txBody>
          <a:bodyPr>
            <a:noAutofit/>
          </a:bodyPr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3" name="12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752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IMAGEN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Marcador de texto"/>
          <p:cNvSpPr>
            <a:spLocks noGrp="1"/>
          </p:cNvSpPr>
          <p:nvPr>
            <p:ph type="body" sz="quarter" idx="11"/>
          </p:nvPr>
        </p:nvSpPr>
        <p:spPr>
          <a:xfrm>
            <a:off x="415925" y="1533525"/>
            <a:ext cx="11360150" cy="1200439"/>
          </a:xfrm>
        </p:spPr>
        <p:txBody>
          <a:bodyPr>
            <a:noAutofit/>
          </a:bodyPr>
          <a:lstStyle>
            <a:lvl1pPr>
              <a:defRPr sz="2000">
                <a:solidFill>
                  <a:srgbClr val="002060"/>
                </a:solidFill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407988" y="2803525"/>
            <a:ext cx="11379200" cy="3706813"/>
          </a:xfrm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2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5208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Marcador de tabla"/>
          <p:cNvSpPr>
            <a:spLocks noGrp="1"/>
          </p:cNvSpPr>
          <p:nvPr>
            <p:ph type="tbl" sz="quarter" idx="10"/>
          </p:nvPr>
        </p:nvSpPr>
        <p:spPr>
          <a:xfrm>
            <a:off x="415636" y="1662545"/>
            <a:ext cx="11379200" cy="4793818"/>
          </a:xfrm>
          <a:solidFill>
            <a:schemeClr val="bg1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>
            <a:lvl1pPr>
              <a:defRPr sz="1600">
                <a:solidFill>
                  <a:srgbClr val="002060"/>
                </a:solidFill>
                <a:latin typeface="+mn-lt"/>
              </a:defRPr>
            </a:lvl1pPr>
          </a:lstStyle>
          <a:p>
            <a:r>
              <a:rPr lang="es-ES" smtClean="0"/>
              <a:t>Haga clic en el icono para agregar una tabla</a:t>
            </a:r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12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2501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79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ULO PRINCIP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1" y="0"/>
            <a:ext cx="1223394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1442332" y="2195681"/>
            <a:ext cx="6836752" cy="637115"/>
          </a:xfr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l">
              <a:defRPr lang="es-PE" sz="2400" b="1" kern="1200" baseline="0" dirty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8" name="Rectángulo 7"/>
          <p:cNvSpPr/>
          <p:nvPr/>
        </p:nvSpPr>
        <p:spPr>
          <a:xfrm>
            <a:off x="-75042" y="2195681"/>
            <a:ext cx="1524000" cy="263979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435476" y="2869386"/>
            <a:ext cx="6843608" cy="1946023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lang="es-PE" sz="4400" b="1" kern="1200" cap="small" baseline="0" dirty="0">
                <a:solidFill>
                  <a:srgbClr val="002060"/>
                </a:solidFill>
                <a:latin typeface="+mn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PE" dirty="0"/>
          </a:p>
        </p:txBody>
      </p:sp>
      <p:sp>
        <p:nvSpPr>
          <p:cNvPr id="19" name="9 Marcador de posición de imagen"/>
          <p:cNvSpPr>
            <a:spLocks noGrp="1"/>
          </p:cNvSpPr>
          <p:nvPr>
            <p:ph type="pic" sz="quarter" idx="11" hasCustomPrompt="1"/>
          </p:nvPr>
        </p:nvSpPr>
        <p:spPr>
          <a:xfrm>
            <a:off x="10384239" y="3208181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20" name="9 Marcador de posición de imagen"/>
          <p:cNvSpPr>
            <a:spLocks noGrp="1"/>
          </p:cNvSpPr>
          <p:nvPr>
            <p:ph type="pic" sz="quarter" idx="12" hasCustomPrompt="1"/>
          </p:nvPr>
        </p:nvSpPr>
        <p:spPr>
          <a:xfrm>
            <a:off x="10384238" y="1370062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>
              <a:defRPr sz="1200" baseline="0">
                <a:solidFill>
                  <a:schemeClr val="bg1"/>
                </a:solidFill>
              </a:defRPr>
            </a:lvl1pPr>
          </a:lstStyle>
          <a:p>
            <a:r>
              <a:rPr lang="es-PE" dirty="0" smtClean="0"/>
              <a:t>FOTO DE LA CARRERA</a:t>
            </a:r>
            <a:endParaRPr lang="es-PE" dirty="0"/>
          </a:p>
        </p:txBody>
      </p:sp>
      <p:sp>
        <p:nvSpPr>
          <p:cNvPr id="21" name="9 Marcador de posición de imagen"/>
          <p:cNvSpPr>
            <a:spLocks noGrp="1"/>
          </p:cNvSpPr>
          <p:nvPr>
            <p:ph type="pic" sz="quarter" idx="13" hasCustomPrompt="1"/>
          </p:nvPr>
        </p:nvSpPr>
        <p:spPr>
          <a:xfrm>
            <a:off x="10384237" y="5026943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22" name="9 Marcador de posición de imagen"/>
          <p:cNvSpPr>
            <a:spLocks noGrp="1"/>
          </p:cNvSpPr>
          <p:nvPr>
            <p:ph type="pic" sz="quarter" idx="14" hasCustomPrompt="1"/>
          </p:nvPr>
        </p:nvSpPr>
        <p:spPr>
          <a:xfrm>
            <a:off x="8484030" y="3208181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pic>
        <p:nvPicPr>
          <p:cNvPr id="31" name="Imagen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5" y="324365"/>
            <a:ext cx="949395" cy="1160190"/>
          </a:xfrm>
          <a:prstGeom prst="rect">
            <a:avLst/>
          </a:prstGeom>
        </p:spPr>
      </p:pic>
      <p:sp>
        <p:nvSpPr>
          <p:cNvPr id="32" name="5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03935" y="707318"/>
            <a:ext cx="7958138" cy="544766"/>
          </a:xfrm>
        </p:spPr>
        <p:txBody>
          <a:bodyPr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" panose="02020502040506020403" pitchFamily="18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 dirty="0" smtClean="0"/>
              <a:t>UNIVERSIDAD PRIVADA DE TACNA</a:t>
            </a:r>
          </a:p>
        </p:txBody>
      </p:sp>
      <p:sp>
        <p:nvSpPr>
          <p:cNvPr id="13" name="9 Marcador de posición de imagen"/>
          <p:cNvSpPr>
            <a:spLocks noGrp="1"/>
          </p:cNvSpPr>
          <p:nvPr>
            <p:ph type="pic" sz="quarter" idx="16" hasCustomPrompt="1"/>
          </p:nvPr>
        </p:nvSpPr>
        <p:spPr>
          <a:xfrm>
            <a:off x="8484030" y="5026942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14" name="9 Marcador de posición de imagen"/>
          <p:cNvSpPr>
            <a:spLocks noGrp="1"/>
          </p:cNvSpPr>
          <p:nvPr>
            <p:ph type="pic" sz="quarter" idx="17" hasCustomPrompt="1"/>
          </p:nvPr>
        </p:nvSpPr>
        <p:spPr>
          <a:xfrm>
            <a:off x="6583823" y="5010208"/>
            <a:ext cx="1695261" cy="1643865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s-P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s-PE" dirty="0" smtClean="0"/>
              <a:t>FOTO DE LA CARRERA</a:t>
            </a:r>
          </a:p>
          <a:p>
            <a:endParaRPr lang="es-PE" dirty="0"/>
          </a:p>
        </p:txBody>
      </p:sp>
      <p:sp>
        <p:nvSpPr>
          <p:cNvPr id="15" name="4 Marcador de texto"/>
          <p:cNvSpPr>
            <a:spLocks noGrp="1"/>
          </p:cNvSpPr>
          <p:nvPr>
            <p:ph type="body" sz="quarter" idx="10"/>
          </p:nvPr>
        </p:nvSpPr>
        <p:spPr>
          <a:xfrm>
            <a:off x="1524000" y="5304666"/>
            <a:ext cx="9183688" cy="11287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765927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452438" y="1625600"/>
            <a:ext cx="11333162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3" name="2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3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5314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COS Y SMAR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SmartArt"/>
          <p:cNvSpPr>
            <a:spLocks noGrp="1"/>
          </p:cNvSpPr>
          <p:nvPr>
            <p:ph type="dgm" sz="quarter" idx="12"/>
          </p:nvPr>
        </p:nvSpPr>
        <p:spPr>
          <a:xfrm>
            <a:off x="471631" y="1754619"/>
            <a:ext cx="5485823" cy="47847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/>
          <a:p>
            <a:r>
              <a:rPr lang="es-ES" smtClean="0"/>
              <a:t>Haga clic en el icono para agregar un elemento gráfico SmartArt</a:t>
            </a:r>
            <a:endParaRPr lang="es-PE"/>
          </a:p>
        </p:txBody>
      </p:sp>
      <p:sp>
        <p:nvSpPr>
          <p:cNvPr id="15" name="14 Marcador de gráfico"/>
          <p:cNvSpPr>
            <a:spLocks noGrp="1"/>
          </p:cNvSpPr>
          <p:nvPr>
            <p:ph type="chart" sz="quarter" idx="13"/>
          </p:nvPr>
        </p:nvSpPr>
        <p:spPr>
          <a:xfrm>
            <a:off x="6161087" y="1746250"/>
            <a:ext cx="5550621" cy="47831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none"/>
        </p:style>
        <p:txBody>
          <a:bodyPr/>
          <a:lstStyle/>
          <a:p>
            <a:r>
              <a:rPr lang="es-ES" smtClean="0"/>
              <a:t>Haga clic en el icono para agregar un gráfico</a:t>
            </a:r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58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ULO NUEVA SECC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6" y="350981"/>
            <a:ext cx="949395" cy="116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683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ULO NUEVA SECCION_D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none"/>
        </p:style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5264150" cy="150018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6" y="350981"/>
            <a:ext cx="949395" cy="1160190"/>
          </a:xfrm>
          <a:prstGeom prst="rect">
            <a:avLst/>
          </a:prstGeom>
        </p:spPr>
      </p:pic>
      <p:sp>
        <p:nvSpPr>
          <p:cNvPr id="6" name="Marcador de texto 2"/>
          <p:cNvSpPr>
            <a:spLocks noGrp="1"/>
          </p:cNvSpPr>
          <p:nvPr>
            <p:ph type="body" idx="10"/>
          </p:nvPr>
        </p:nvSpPr>
        <p:spPr>
          <a:xfrm>
            <a:off x="6096000" y="4592776"/>
            <a:ext cx="5264150" cy="150018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just">
              <a:buNone/>
              <a:defRPr sz="20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29277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7 Marcador de texto"/>
          <p:cNvSpPr>
            <a:spLocks noGrp="1"/>
          </p:cNvSpPr>
          <p:nvPr>
            <p:ph type="body" sz="quarter" idx="10"/>
          </p:nvPr>
        </p:nvSpPr>
        <p:spPr>
          <a:xfrm>
            <a:off x="6086611" y="1791847"/>
            <a:ext cx="5200217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2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04838" y="1778000"/>
            <a:ext cx="5200217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5" name="14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5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973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S TEX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04839" y="1778000"/>
            <a:ext cx="3509962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7" name="7 Marcador de texto"/>
          <p:cNvSpPr>
            <a:spLocks noGrp="1"/>
          </p:cNvSpPr>
          <p:nvPr>
            <p:ph type="body" sz="quarter" idx="12"/>
          </p:nvPr>
        </p:nvSpPr>
        <p:spPr>
          <a:xfrm>
            <a:off x="4225955" y="1781314"/>
            <a:ext cx="3509962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3" name="7 Marcador de texto"/>
          <p:cNvSpPr>
            <a:spLocks noGrp="1"/>
          </p:cNvSpPr>
          <p:nvPr>
            <p:ph type="body" sz="quarter" idx="13"/>
          </p:nvPr>
        </p:nvSpPr>
        <p:spPr>
          <a:xfrm>
            <a:off x="7923258" y="1781315"/>
            <a:ext cx="3509962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13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6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138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 CON IMA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7 Marcador de texto"/>
          <p:cNvSpPr>
            <a:spLocks noGrp="1"/>
          </p:cNvSpPr>
          <p:nvPr>
            <p:ph type="body" sz="quarter" idx="11"/>
          </p:nvPr>
        </p:nvSpPr>
        <p:spPr>
          <a:xfrm>
            <a:off x="604838" y="1778000"/>
            <a:ext cx="5620471" cy="4748213"/>
          </a:xfrm>
        </p:spPr>
        <p:txBody>
          <a:bodyPr/>
          <a:lstStyle>
            <a:lvl1pPr>
              <a:defRPr sz="2000">
                <a:solidFill>
                  <a:srgbClr val="002060"/>
                </a:solidFill>
                <a:latin typeface="+mn-lt"/>
              </a:defRPr>
            </a:lvl1pPr>
            <a:lvl2pPr>
              <a:defRPr sz="1800">
                <a:solidFill>
                  <a:srgbClr val="002060"/>
                </a:solidFill>
              </a:defRPr>
            </a:lvl2pPr>
            <a:lvl3pPr>
              <a:defRPr sz="1800">
                <a:solidFill>
                  <a:srgbClr val="00206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 dirty="0"/>
          </a:p>
        </p:txBody>
      </p:sp>
      <p:sp>
        <p:nvSpPr>
          <p:cNvPr id="16" name="15 Marcador de posición de imagen"/>
          <p:cNvSpPr>
            <a:spLocks noGrp="1"/>
          </p:cNvSpPr>
          <p:nvPr>
            <p:ph type="pic" sz="quarter" idx="12"/>
          </p:nvPr>
        </p:nvSpPr>
        <p:spPr>
          <a:xfrm>
            <a:off x="6539328" y="1792577"/>
            <a:ext cx="2363788" cy="212407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22" name="15 Marcador de posición de imagen"/>
          <p:cNvSpPr>
            <a:spLocks noGrp="1"/>
          </p:cNvSpPr>
          <p:nvPr>
            <p:ph type="pic" sz="quarter" idx="13"/>
          </p:nvPr>
        </p:nvSpPr>
        <p:spPr>
          <a:xfrm>
            <a:off x="9268685" y="1769486"/>
            <a:ext cx="2363788" cy="212407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23" name="15 Marcador de posición de imagen"/>
          <p:cNvSpPr>
            <a:spLocks noGrp="1"/>
          </p:cNvSpPr>
          <p:nvPr>
            <p:ph type="pic" sz="quarter" idx="14"/>
          </p:nvPr>
        </p:nvSpPr>
        <p:spPr>
          <a:xfrm>
            <a:off x="6557801" y="4295531"/>
            <a:ext cx="2363788" cy="212407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24" name="15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9264067" y="4295632"/>
            <a:ext cx="2363788" cy="2124075"/>
          </a:xfrm>
          <a:ln>
            <a:solidFill>
              <a:srgbClr val="002060"/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s-PE"/>
          </a:p>
        </p:txBody>
      </p:sp>
      <p:sp>
        <p:nvSpPr>
          <p:cNvPr id="18" name="17 Rectángulo"/>
          <p:cNvSpPr/>
          <p:nvPr/>
        </p:nvSpPr>
        <p:spPr>
          <a:xfrm>
            <a:off x="0" y="6718852"/>
            <a:ext cx="12192000" cy="12920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18 Rectángulo"/>
          <p:cNvSpPr/>
          <p:nvPr/>
        </p:nvSpPr>
        <p:spPr>
          <a:xfrm>
            <a:off x="0" y="6783456"/>
            <a:ext cx="12192000" cy="4571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3" name="5 Rectángulo"/>
          <p:cNvSpPr/>
          <p:nvPr userDrawn="1"/>
        </p:nvSpPr>
        <p:spPr>
          <a:xfrm>
            <a:off x="0" y="-1"/>
            <a:ext cx="12192000" cy="106114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5" name="1 Título"/>
          <p:cNvSpPr>
            <a:spLocks noGrp="1"/>
          </p:cNvSpPr>
          <p:nvPr>
            <p:ph type="title" hasCustomPrompt="1"/>
          </p:nvPr>
        </p:nvSpPr>
        <p:spPr>
          <a:xfrm>
            <a:off x="89451" y="21305"/>
            <a:ext cx="10515600" cy="103983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0177" y="169640"/>
            <a:ext cx="642504" cy="78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45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61073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6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2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s-PE" dirty="0" smtClean="0"/>
          </a:p>
          <a:p>
            <a:endParaRPr lang="es-PE" sz="1400" dirty="0" smtClean="0"/>
          </a:p>
          <a:p>
            <a:endParaRPr lang="es-PE" sz="1400" dirty="0"/>
          </a:p>
          <a:p>
            <a:r>
              <a:rPr lang="es-PE" sz="1400" dirty="0" smtClean="0"/>
              <a:t>Dra. MACARENA HERRERA SOLIS</a:t>
            </a:r>
          </a:p>
          <a:p>
            <a:pPr algn="r"/>
            <a:r>
              <a:rPr lang="es-PE" sz="800" dirty="0" smtClean="0"/>
              <a:t>Viernes 26 de abril de 2019</a:t>
            </a:r>
            <a:endParaRPr lang="es-PE" sz="8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290053" y="715897"/>
            <a:ext cx="71344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UNIVERSIDAD PRIVADA DE TACNA</a:t>
            </a:r>
            <a:endParaRPr lang="es-PE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42332" y="2195681"/>
            <a:ext cx="6836752" cy="1749786"/>
          </a:xfrm>
        </p:spPr>
        <p:txBody>
          <a:bodyPr>
            <a:noAutofit/>
          </a:bodyPr>
          <a:lstStyle/>
          <a:p>
            <a:pPr algn="ctr"/>
            <a:r>
              <a:rPr lang="es-PE" sz="3600" dirty="0" smtClean="0"/>
              <a:t>OFICINA DE RELACIONES NACIONALES E INTERNACIONALES        RENI</a:t>
            </a:r>
            <a:endParaRPr lang="es-PE" sz="36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83" y="5223164"/>
            <a:ext cx="2306781" cy="153785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383" y="3381534"/>
            <a:ext cx="2306781" cy="173008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310" y="5223164"/>
            <a:ext cx="2318611" cy="153785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4382" y="2222605"/>
            <a:ext cx="2306781" cy="110672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59" y="5223164"/>
            <a:ext cx="2306089" cy="153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5788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PROGRAMAS INTERNACIONALES </a:t>
            </a:r>
            <a:r>
              <a:rPr lang="es-PE" dirty="0"/>
              <a:t>DE MOVILIDAD DOCENTE 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452438" y="1061144"/>
            <a:ext cx="11333162" cy="5312669"/>
          </a:xfrm>
        </p:spPr>
        <p:txBody>
          <a:bodyPr>
            <a:normAutofit lnSpcReduction="10000"/>
          </a:bodyPr>
          <a:lstStyle/>
          <a:p>
            <a:endParaRPr lang="es-PE" dirty="0" smtClean="0"/>
          </a:p>
          <a:p>
            <a:pPr marL="0" indent="0">
              <a:buNone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CRISCOS http</a:t>
            </a: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</a:rPr>
              <a:t>://criscos.net/</a:t>
            </a:r>
            <a:endParaRPr lang="es-PE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PE" b="1" dirty="0" smtClean="0"/>
              <a:t>CONSEJO DE RECTORES POR LA INTEGRACIÓN </a:t>
            </a:r>
          </a:p>
          <a:p>
            <a:pPr marL="0" indent="0">
              <a:buNone/>
            </a:pPr>
            <a:r>
              <a:rPr lang="es-PE" b="1" dirty="0" smtClean="0"/>
              <a:t>DE LA SUBREGIÓN CENTRO OESTE DE SUDAMÉRICA</a:t>
            </a:r>
          </a:p>
          <a:p>
            <a:pPr marL="0" indent="0">
              <a:buNone/>
            </a:pP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2. EMUAL -AUALCPI  </a:t>
            </a: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</a:rPr>
              <a:t>http://www.aualcpi.net/</a:t>
            </a:r>
          </a:p>
          <a:p>
            <a:pPr marL="0" indent="0">
              <a:buNone/>
            </a:pPr>
            <a:r>
              <a:rPr lang="es-PE" b="1" dirty="0" smtClean="0"/>
              <a:t>ESQUEMA DE MOVILIDAD UNIVERSITARIA </a:t>
            </a:r>
            <a:r>
              <a:rPr lang="es-PE" b="1" dirty="0"/>
              <a:t>DE  </a:t>
            </a:r>
            <a:endParaRPr lang="es-PE" b="1" dirty="0" smtClean="0"/>
          </a:p>
          <a:p>
            <a:pPr marL="0" indent="0">
              <a:buNone/>
            </a:pPr>
            <a:r>
              <a:rPr lang="es-PE" b="1" dirty="0" smtClean="0"/>
              <a:t>AMÉRICA LATINA   </a:t>
            </a:r>
            <a:r>
              <a:rPr lang="es-P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s-PE" b="1" dirty="0" smtClean="0"/>
          </a:p>
          <a:p>
            <a:pPr marL="0" indent="0">
              <a:buNone/>
            </a:pPr>
            <a:r>
              <a:rPr lang="es-PE" b="1" dirty="0" smtClean="0"/>
              <a:t>ASOCIACIÓN DE UNIVERSIDADES DE AMÉRICA</a:t>
            </a:r>
          </a:p>
          <a:p>
            <a:pPr marL="0" indent="0">
              <a:buNone/>
            </a:pPr>
            <a:r>
              <a:rPr lang="es-PE" b="1" dirty="0" smtClean="0"/>
              <a:t>LATINA Y EL CARIBE PARA LA INTEGRACIÓN</a:t>
            </a:r>
          </a:p>
          <a:p>
            <a:pPr marL="0" indent="0">
              <a:buNone/>
            </a:pP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3. PAME- </a:t>
            </a: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</a:rPr>
              <a:t>UDUAL http://pame.udual.org/</a:t>
            </a:r>
            <a:endParaRPr lang="es-PE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PE" b="1" dirty="0" smtClean="0">
                <a:solidFill>
                  <a:srgbClr val="283D52"/>
                </a:solidFill>
              </a:rPr>
              <a:t>PROGRAMA ACADÉMICO DE MOVILIDAD EDUCATIVA</a:t>
            </a:r>
          </a:p>
          <a:p>
            <a:pPr marL="0" indent="0">
              <a:buNone/>
            </a:pPr>
            <a:r>
              <a:rPr lang="es-PE" b="1" dirty="0" smtClean="0">
                <a:solidFill>
                  <a:srgbClr val="283D52"/>
                </a:solidFill>
              </a:rPr>
              <a:t>UNIÓN DE UNIVERSIDADES DE AMÉRICA LATINA Y EL </a:t>
            </a:r>
          </a:p>
          <a:p>
            <a:pPr marL="0" indent="0">
              <a:buNone/>
            </a:pPr>
            <a:r>
              <a:rPr lang="es-PE" b="1" dirty="0" smtClean="0">
                <a:solidFill>
                  <a:srgbClr val="283D52"/>
                </a:solidFill>
              </a:rPr>
              <a:t>CARIBE</a:t>
            </a:r>
            <a:endParaRPr lang="es-PE" b="1" dirty="0">
              <a:solidFill>
                <a:srgbClr val="283D52"/>
              </a:solidFill>
            </a:endParaRPr>
          </a:p>
        </p:txBody>
      </p:sp>
      <p:pic>
        <p:nvPicPr>
          <p:cNvPr id="11" name="Picture 4" descr="http://www.upt.edu.pe/upt/sgc/uploads/enlace/enlace10368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26" y="1266039"/>
            <a:ext cx="1009368" cy="1304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776" y="4596265"/>
            <a:ext cx="2286000" cy="113347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895" y="4596265"/>
            <a:ext cx="1905000" cy="9906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978" y="3064279"/>
            <a:ext cx="2443596" cy="111875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077" y="3159098"/>
            <a:ext cx="1978375" cy="91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698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63024" y="1061144"/>
            <a:ext cx="11333162" cy="5312669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pPr marL="0" indent="0">
              <a:buNone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4</a:t>
            </a: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. ALIANZA </a:t>
            </a: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</a:rPr>
              <a:t>DEL PACÍFICO  https://alianzapacifico.net/</a:t>
            </a:r>
            <a:endParaRPr lang="es-PE" sz="2400" b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PE" sz="2400" b="1" dirty="0" smtClean="0">
                <a:solidFill>
                  <a:srgbClr val="000099"/>
                </a:solidFill>
              </a:rPr>
              <a:t>   Promovido por la PRONABEC (Estado)</a:t>
            </a:r>
          </a:p>
          <a:p>
            <a:endParaRPr lang="es-PE" sz="2400" b="1" u="sng" dirty="0" smtClean="0">
              <a:solidFill>
                <a:srgbClr val="FFC000"/>
              </a:solidFill>
            </a:endParaRPr>
          </a:p>
          <a:p>
            <a:endParaRPr lang="es-PE" sz="24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PE" sz="2400" b="1" u="sng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5. RIFU  (Red para la </a:t>
            </a:r>
            <a:r>
              <a:rPr lang="es-PE" sz="2400" b="1" u="sng" dirty="0">
                <a:solidFill>
                  <a:schemeClr val="accent6">
                    <a:lumMod val="75000"/>
                  </a:schemeClr>
                </a:solidFill>
              </a:rPr>
              <a:t>I</a:t>
            </a:r>
            <a:r>
              <a:rPr lang="es-PE" sz="2400" b="1" u="sng" dirty="0" smtClean="0">
                <a:solidFill>
                  <a:schemeClr val="accent6">
                    <a:lumMod val="75000"/>
                  </a:schemeClr>
                </a:solidFill>
              </a:rPr>
              <a:t>ntegración Fronteriza Universitaria)</a:t>
            </a:r>
            <a:endParaRPr lang="es-PE" sz="2400" b="1" u="sng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PE" sz="2400" b="1" dirty="0">
                <a:solidFill>
                  <a:srgbClr val="FFC000"/>
                </a:solidFill>
              </a:rPr>
              <a:t> </a:t>
            </a:r>
            <a:r>
              <a:rPr lang="es-PE" sz="2400" b="1" dirty="0" smtClean="0">
                <a:solidFill>
                  <a:srgbClr val="FFC000"/>
                </a:solidFill>
              </a:rPr>
              <a:t>    </a:t>
            </a:r>
            <a:r>
              <a:rPr lang="es-PE" b="1" dirty="0" smtClean="0">
                <a:solidFill>
                  <a:srgbClr val="000099"/>
                </a:solidFill>
              </a:rPr>
              <a:t>Programa de </a:t>
            </a:r>
            <a:r>
              <a:rPr lang="es-PE" b="1" dirty="0" err="1" smtClean="0">
                <a:solidFill>
                  <a:srgbClr val="000099"/>
                </a:solidFill>
              </a:rPr>
              <a:t>Mov</a:t>
            </a:r>
            <a:r>
              <a:rPr lang="es-PE" b="1" dirty="0" smtClean="0">
                <a:solidFill>
                  <a:srgbClr val="000099"/>
                </a:solidFill>
              </a:rPr>
              <a:t>. Académica</a:t>
            </a:r>
          </a:p>
          <a:p>
            <a:pPr marL="0" indent="0">
              <a:buNone/>
            </a:pPr>
            <a:r>
              <a:rPr lang="es-PE" b="1" dirty="0">
                <a:solidFill>
                  <a:srgbClr val="000099"/>
                </a:solidFill>
              </a:rPr>
              <a:t> </a:t>
            </a:r>
            <a:r>
              <a:rPr lang="es-PE" b="1" dirty="0" smtClean="0">
                <a:solidFill>
                  <a:srgbClr val="000099"/>
                </a:solidFill>
              </a:rPr>
              <a:t>    </a:t>
            </a:r>
            <a:endParaRPr lang="es-PE" b="1" dirty="0">
              <a:solidFill>
                <a:srgbClr val="000099"/>
              </a:solidFill>
            </a:endParaRPr>
          </a:p>
          <a:p>
            <a:pPr marL="0" indent="0">
              <a:buNone/>
            </a:pPr>
            <a:endParaRPr lang="es-PE" sz="2400" b="1" dirty="0">
              <a:solidFill>
                <a:srgbClr val="283D52"/>
              </a:solidFill>
            </a:endParaRPr>
          </a:p>
          <a:p>
            <a:pPr marL="0" indent="0">
              <a:buNone/>
            </a:pPr>
            <a:endParaRPr lang="es-PE" sz="2400" b="1" dirty="0" smtClean="0">
              <a:solidFill>
                <a:srgbClr val="283D52"/>
              </a:solidFill>
            </a:endParaRPr>
          </a:p>
          <a:p>
            <a:endParaRPr lang="es-PE" sz="2400" b="1" u="sng" dirty="0" smtClean="0">
              <a:solidFill>
                <a:srgbClr val="FFC000"/>
              </a:solidFill>
              <a:hlinkClick r:id="rId2" action="ppaction://hlinksldjump"/>
            </a:endParaRPr>
          </a:p>
        </p:txBody>
      </p:sp>
      <p:sp>
        <p:nvSpPr>
          <p:cNvPr id="2" name="AutoShape 2" descr="Resultado de imagen para alianza del pacífic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768" y="1258020"/>
            <a:ext cx="2705100" cy="1685925"/>
          </a:xfrm>
          <a:prstGeom prst="rect">
            <a:avLst/>
          </a:prstGeom>
        </p:spPr>
      </p:pic>
      <p:pic>
        <p:nvPicPr>
          <p:cNvPr id="7" name="Imagen 6" descr="Resultado de imagen para banderas peru chile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284" y="3844751"/>
            <a:ext cx="2926080" cy="17995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29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52438" y="1625600"/>
            <a:ext cx="11333162" cy="31976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000" b="1" dirty="0" smtClean="0"/>
              <a:t>1. PROGRAMA DE MOVILIDAD DOCENTE </a:t>
            </a:r>
            <a:r>
              <a:rPr lang="es-PE" sz="5400" b="1" dirty="0" smtClean="0"/>
              <a:t>CRISCOS</a:t>
            </a:r>
          </a:p>
          <a:p>
            <a:pPr marL="0" indent="0" algn="ctr">
              <a:buNone/>
            </a:pPr>
            <a:r>
              <a:rPr lang="es-PE" sz="4000" b="1" dirty="0" smtClean="0"/>
              <a:t>PAISES Y UNIVERSIDADES</a:t>
            </a:r>
            <a:endParaRPr lang="en-US" sz="4000" b="1" dirty="0"/>
          </a:p>
        </p:txBody>
      </p:sp>
      <p:pic>
        <p:nvPicPr>
          <p:cNvPr id="4" name="Picture 4" descr="http://www.upt.edu.pe/upt/sgc/uploads/enlace/enlace103680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968" y="3797407"/>
            <a:ext cx="1587941" cy="20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21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400" dirty="0" smtClean="0"/>
              <a:t>Países y </a:t>
            </a:r>
            <a:r>
              <a:rPr lang="es-PE" sz="4400" dirty="0" smtClean="0"/>
              <a:t>universidades (CRISCOS)</a:t>
            </a:r>
            <a:endParaRPr lang="es-PE" sz="4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582" y="5191381"/>
            <a:ext cx="1247388" cy="76640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583" y="5228557"/>
            <a:ext cx="1324682" cy="74513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84" y="4250795"/>
            <a:ext cx="1458145" cy="799023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941" y="4250795"/>
            <a:ext cx="1491335" cy="799023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0196" y="4250795"/>
            <a:ext cx="1230314" cy="799023"/>
          </a:xfrm>
          <a:prstGeom prst="rect">
            <a:avLst/>
          </a:prstGeom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1420989" y="1761519"/>
            <a:ext cx="3674713" cy="344224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b="1" dirty="0" smtClean="0">
                <a:solidFill>
                  <a:srgbClr val="000066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ARGENTINA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BOLIVIA</a:t>
            </a:r>
            <a:endParaRPr lang="es-ES" b="1" dirty="0" smtClean="0">
              <a:solidFill>
                <a:srgbClr val="000066"/>
              </a:solidFill>
              <a:latin typeface="Verdana" pitchFamily="34" charset="0"/>
            </a:endParaRPr>
          </a:p>
          <a:p>
            <a:pPr>
              <a:spcBef>
                <a:spcPct val="70000"/>
              </a:spcBef>
            </a:pPr>
            <a:r>
              <a:rPr lang="es-ES" b="1" dirty="0" smtClean="0">
                <a:solidFill>
                  <a:srgbClr val="000066"/>
                </a:solidFill>
                <a:latin typeface="Verdana" pitchFamily="34" charset="0"/>
                <a:ea typeface="Arial Unicode MS" pitchFamily="34" charset="-128"/>
                <a:cs typeface="Arial Unicode MS" pitchFamily="34" charset="-128"/>
              </a:rPr>
              <a:t>CHILE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Verdana" pitchFamily="34" charset="0"/>
              </a:rPr>
              <a:t>PARAGUAY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Verdana" pitchFamily="34" charset="0"/>
              </a:rPr>
              <a:t>ECUADOR</a:t>
            </a:r>
          </a:p>
          <a:p>
            <a:r>
              <a:rPr lang="es-ES" b="1" dirty="0" smtClean="0">
                <a:solidFill>
                  <a:srgbClr val="000066"/>
                </a:solidFill>
                <a:latin typeface="Verdana" pitchFamily="34" charset="0"/>
              </a:rPr>
              <a:t>PERÚ</a:t>
            </a:r>
          </a:p>
          <a:p>
            <a:endParaRPr lang="es-PE" dirty="0"/>
          </a:p>
        </p:txBody>
      </p:sp>
      <p:pic>
        <p:nvPicPr>
          <p:cNvPr id="12" name="Picture 4" descr="http://www.upt.edu.pe/upt/sgc/uploads/enlace/enlace103680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7788" y="1162861"/>
            <a:ext cx="1587941" cy="2051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5137265" y="1767914"/>
            <a:ext cx="4206257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PE" sz="3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s-PE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 </a:t>
            </a:r>
            <a:r>
              <a:rPr lang="es-PE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países</a:t>
            </a:r>
          </a:p>
          <a:p>
            <a:r>
              <a:rPr lang="es-PE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sz="4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34 </a:t>
            </a:r>
            <a:r>
              <a:rPr lang="es-PE" sz="3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universidades</a:t>
            </a:r>
            <a:endParaRPr lang="es-PE" sz="32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3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2254" y="1312304"/>
            <a:ext cx="2406614" cy="1039839"/>
          </a:xfrm>
        </p:spPr>
        <p:txBody>
          <a:bodyPr>
            <a:normAutofit/>
          </a:bodyPr>
          <a:lstStyle/>
          <a:p>
            <a:r>
              <a:rPr lang="es-PE" sz="4400" dirty="0" smtClean="0">
                <a:solidFill>
                  <a:srgbClr val="002060"/>
                </a:solidFill>
              </a:rPr>
              <a:t>CHILE</a:t>
            </a:r>
            <a:r>
              <a:rPr lang="es-PE" sz="5400" dirty="0" smtClean="0"/>
              <a:t>                                 </a:t>
            </a:r>
            <a:endParaRPr lang="es-PE" sz="4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328940" y="2537810"/>
            <a:ext cx="3367662" cy="2990335"/>
          </a:xfrm>
        </p:spPr>
        <p:txBody>
          <a:bodyPr/>
          <a:lstStyle/>
          <a:p>
            <a:r>
              <a:rPr lang="es-PE" sz="2800" dirty="0" smtClean="0"/>
              <a:t>Arturo Prat</a:t>
            </a:r>
          </a:p>
          <a:p>
            <a:r>
              <a:rPr lang="es-PE" sz="2800" dirty="0" smtClean="0"/>
              <a:t>Católica del Norte</a:t>
            </a:r>
          </a:p>
          <a:p>
            <a:r>
              <a:rPr lang="es-PE" sz="2800" dirty="0" smtClean="0"/>
              <a:t>De Antofagasta</a:t>
            </a:r>
          </a:p>
          <a:p>
            <a:r>
              <a:rPr lang="es-PE" sz="2800" dirty="0" smtClean="0"/>
              <a:t>De Tarapacá</a:t>
            </a:r>
          </a:p>
          <a:p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880" y="1497971"/>
            <a:ext cx="1219965" cy="668507"/>
          </a:xfrm>
          <a:prstGeom prst="rect">
            <a:avLst/>
          </a:prstGeom>
        </p:spPr>
      </p:pic>
      <p:cxnSp>
        <p:nvCxnSpPr>
          <p:cNvPr id="6" name="Conector recto 5"/>
          <p:cNvCxnSpPr/>
          <p:nvPr/>
        </p:nvCxnSpPr>
        <p:spPr>
          <a:xfrm>
            <a:off x="3822357" y="1282701"/>
            <a:ext cx="0" cy="43421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ítulo 1"/>
          <p:cNvSpPr txBox="1">
            <a:spLocks/>
          </p:cNvSpPr>
          <p:nvPr/>
        </p:nvSpPr>
        <p:spPr>
          <a:xfrm>
            <a:off x="3948113" y="1315107"/>
            <a:ext cx="2406614" cy="103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PE" sz="4400" dirty="0" smtClean="0">
                <a:solidFill>
                  <a:srgbClr val="002060"/>
                </a:solidFill>
              </a:rPr>
              <a:t>PARAGUAY</a:t>
            </a:r>
            <a:r>
              <a:rPr lang="es-PE" sz="5400" dirty="0" smtClean="0"/>
              <a:t>                                 </a:t>
            </a:r>
            <a:endParaRPr lang="es-PE" sz="4400" dirty="0"/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482" y="1497971"/>
            <a:ext cx="1219965" cy="653629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8237838" y="1312304"/>
            <a:ext cx="0" cy="4342113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Marcador de texto 2"/>
          <p:cNvSpPr txBox="1">
            <a:spLocks/>
          </p:cNvSpPr>
          <p:nvPr/>
        </p:nvSpPr>
        <p:spPr>
          <a:xfrm>
            <a:off x="4117113" y="2537809"/>
            <a:ext cx="3865351" cy="137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dirty="0" smtClean="0"/>
              <a:t>Autónoma de Asunción</a:t>
            </a:r>
          </a:p>
          <a:p>
            <a:r>
              <a:rPr lang="es-PE" sz="2800" dirty="0" smtClean="0"/>
              <a:t>Nacional del Este</a:t>
            </a:r>
          </a:p>
          <a:p>
            <a:endParaRPr lang="es-PE" dirty="0"/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8380251" y="1347288"/>
            <a:ext cx="2406614" cy="103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PE" sz="3700" dirty="0" smtClean="0">
                <a:solidFill>
                  <a:srgbClr val="002060"/>
                </a:solidFill>
              </a:rPr>
              <a:t>ECUADOR</a:t>
            </a:r>
            <a:r>
              <a:rPr lang="es-PE" sz="5400" dirty="0" smtClean="0"/>
              <a:t>                                 </a:t>
            </a:r>
            <a:endParaRPr lang="es-PE" sz="44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86865" y="1367455"/>
            <a:ext cx="1230314" cy="799023"/>
          </a:xfrm>
          <a:prstGeom prst="rect">
            <a:avLst/>
          </a:prstGeom>
        </p:spPr>
      </p:pic>
      <p:sp>
        <p:nvSpPr>
          <p:cNvPr id="15" name="Marcador de texto 2"/>
          <p:cNvSpPr txBox="1">
            <a:spLocks/>
          </p:cNvSpPr>
          <p:nvPr/>
        </p:nvSpPr>
        <p:spPr>
          <a:xfrm>
            <a:off x="8326649" y="2442319"/>
            <a:ext cx="3865351" cy="1379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800" dirty="0" smtClean="0"/>
              <a:t>Chimborazo</a:t>
            </a:r>
          </a:p>
        </p:txBody>
      </p:sp>
      <p:sp>
        <p:nvSpPr>
          <p:cNvPr id="16" name="Título 7"/>
          <p:cNvSpPr txBox="1">
            <a:spLocks/>
          </p:cNvSpPr>
          <p:nvPr/>
        </p:nvSpPr>
        <p:spPr>
          <a:xfrm>
            <a:off x="89451" y="21305"/>
            <a:ext cx="10515600" cy="103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PE" sz="4400" dirty="0" smtClean="0"/>
              <a:t>Países y </a:t>
            </a:r>
            <a:r>
              <a:rPr lang="es-PE" sz="4400" dirty="0"/>
              <a:t>universidades (CRISCOS)</a:t>
            </a:r>
            <a:endParaRPr lang="es-PE" sz="4400" dirty="0"/>
          </a:p>
        </p:txBody>
      </p:sp>
    </p:spTree>
    <p:extLst>
      <p:ext uri="{BB962C8B-B14F-4D97-AF65-F5344CB8AC3E}">
        <p14:creationId xmlns:p14="http://schemas.microsoft.com/office/powerpoint/2010/main" val="373152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5400" dirty="0" smtClean="0"/>
              <a:t>ARGENTINA (</a:t>
            </a:r>
            <a:r>
              <a:rPr lang="es-PE" sz="5400" dirty="0"/>
              <a:t>Universidades </a:t>
            </a:r>
            <a:r>
              <a:rPr lang="es-PE" sz="5400" dirty="0" smtClean="0"/>
              <a:t>CRISCOS)</a:t>
            </a:r>
            <a:endParaRPr lang="es-PE" sz="54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684889" y="2082800"/>
            <a:ext cx="4567630" cy="3564237"/>
          </a:xfrm>
        </p:spPr>
        <p:txBody>
          <a:bodyPr>
            <a:normAutofit/>
          </a:bodyPr>
          <a:lstStyle/>
          <a:p>
            <a:r>
              <a:rPr lang="es-PE" sz="3000" dirty="0" smtClean="0"/>
              <a:t>Católica de Salta                                </a:t>
            </a:r>
          </a:p>
          <a:p>
            <a:r>
              <a:rPr lang="es-PE" sz="3000" dirty="0" smtClean="0"/>
              <a:t>Cuenca del Plata</a:t>
            </a:r>
          </a:p>
          <a:p>
            <a:r>
              <a:rPr lang="es-PE" sz="3000" dirty="0" smtClean="0"/>
              <a:t>Nacional de Catamarca</a:t>
            </a:r>
          </a:p>
          <a:p>
            <a:r>
              <a:rPr lang="es-PE" sz="3000" dirty="0" smtClean="0"/>
              <a:t>Nacional de Chilecito</a:t>
            </a:r>
          </a:p>
          <a:p>
            <a:r>
              <a:rPr lang="es-PE" sz="3000" dirty="0" smtClean="0"/>
              <a:t>Nacional de Jujuy</a:t>
            </a:r>
          </a:p>
          <a:p>
            <a:endParaRPr lang="es-PE" sz="24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6252519" y="2082800"/>
            <a:ext cx="5226908" cy="286232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3000" dirty="0">
                <a:solidFill>
                  <a:srgbClr val="002060"/>
                </a:solidFill>
              </a:rPr>
              <a:t>Nacional de la Rioja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3000" dirty="0">
                <a:solidFill>
                  <a:srgbClr val="002060"/>
                </a:solidFill>
              </a:rPr>
              <a:t>Río Cuarto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3000" dirty="0">
                <a:solidFill>
                  <a:srgbClr val="002060"/>
                </a:solidFill>
              </a:rPr>
              <a:t>Nacional de Salta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3000" dirty="0">
                <a:solidFill>
                  <a:srgbClr val="002060"/>
                </a:solidFill>
              </a:rPr>
              <a:t>Nacional de San Luis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3000" dirty="0">
                <a:solidFill>
                  <a:srgbClr val="002060"/>
                </a:solidFill>
              </a:rPr>
              <a:t>Nacional de Santiago del Estero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919" y="4912125"/>
            <a:ext cx="2392264" cy="146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4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5400" dirty="0" smtClean="0"/>
              <a:t>BOLIVIA </a:t>
            </a:r>
            <a:r>
              <a:rPr lang="es-PE" sz="3200" dirty="0"/>
              <a:t>(</a:t>
            </a:r>
            <a:r>
              <a:rPr lang="es-PE" sz="3200" dirty="0"/>
              <a:t>Universidades </a:t>
            </a:r>
            <a:r>
              <a:rPr lang="es-PE" sz="3200" dirty="0" smtClean="0"/>
              <a:t>CRISCOS)</a:t>
            </a:r>
            <a:endParaRPr lang="es-PE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1370957" y="1779373"/>
            <a:ext cx="4725043" cy="3645242"/>
          </a:xfrm>
        </p:spPr>
        <p:txBody>
          <a:bodyPr>
            <a:normAutofit/>
          </a:bodyPr>
          <a:lstStyle/>
          <a:p>
            <a:r>
              <a:rPr lang="es-PE" sz="3000" dirty="0" smtClean="0"/>
              <a:t>Autónoma Tomás Frías</a:t>
            </a:r>
          </a:p>
          <a:p>
            <a:r>
              <a:rPr lang="es-PE" sz="3000" dirty="0" smtClean="0"/>
              <a:t>Del Valle</a:t>
            </a:r>
          </a:p>
          <a:p>
            <a:r>
              <a:rPr lang="es-PE" sz="3000" dirty="0" smtClean="0"/>
              <a:t>Escuela Militar de Ingeniería</a:t>
            </a:r>
          </a:p>
          <a:p>
            <a:r>
              <a:rPr lang="es-PE" sz="3000" dirty="0" smtClean="0"/>
              <a:t>Mayor de San Simón</a:t>
            </a:r>
          </a:p>
          <a:p>
            <a:r>
              <a:rPr lang="es-PE" sz="3000" dirty="0" smtClean="0"/>
              <a:t>NUR</a:t>
            </a:r>
            <a:endParaRPr lang="es-PE" sz="3000" dirty="0"/>
          </a:p>
        </p:txBody>
      </p:sp>
      <p:sp>
        <p:nvSpPr>
          <p:cNvPr id="4" name="Marcador de texto 2"/>
          <p:cNvSpPr txBox="1">
            <a:spLocks/>
          </p:cNvSpPr>
          <p:nvPr/>
        </p:nvSpPr>
        <p:spPr>
          <a:xfrm>
            <a:off x="6633771" y="1779373"/>
            <a:ext cx="4725043" cy="36452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3000" dirty="0" smtClean="0"/>
              <a:t>Domingo </a:t>
            </a:r>
            <a:r>
              <a:rPr lang="es-PE" sz="3000" dirty="0" err="1" smtClean="0"/>
              <a:t>Savio</a:t>
            </a:r>
            <a:endParaRPr lang="es-PE" sz="3000" dirty="0" smtClean="0"/>
          </a:p>
          <a:p>
            <a:r>
              <a:rPr lang="es-PE" sz="3000" dirty="0" smtClean="0"/>
              <a:t>Técnica de Oruro</a:t>
            </a:r>
          </a:p>
          <a:p>
            <a:r>
              <a:rPr lang="es-PE" sz="3000" dirty="0" smtClean="0"/>
              <a:t>Tecnológica de Santa Cruz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194" y="4337221"/>
            <a:ext cx="3053620" cy="17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2. PROGRAMA EMUAL- AUALCPI</a:t>
            </a:r>
            <a:endParaRPr lang="es-PE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311" y="3453649"/>
            <a:ext cx="3014922" cy="139914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1" y="1446415"/>
            <a:ext cx="3810249" cy="1749539"/>
          </a:xfrm>
          <a:prstGeom prst="rect">
            <a:avLst/>
          </a:prstGeom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7515615" y="4303277"/>
            <a:ext cx="2994582" cy="222827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Argentina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Bolivia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Colombia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2000" dirty="0"/>
          </a:p>
        </p:txBody>
      </p:sp>
      <p:sp>
        <p:nvSpPr>
          <p:cNvPr id="8" name="Marcador de contenido 2"/>
          <p:cNvSpPr txBox="1">
            <a:spLocks/>
          </p:cNvSpPr>
          <p:nvPr/>
        </p:nvSpPr>
        <p:spPr>
          <a:xfrm>
            <a:off x="9682852" y="4366587"/>
            <a:ext cx="2994582" cy="210165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Ecuador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México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Panamá</a:t>
            </a:r>
          </a:p>
          <a:p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Paraguay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PE" sz="2000" dirty="0"/>
          </a:p>
        </p:txBody>
      </p:sp>
      <p:sp>
        <p:nvSpPr>
          <p:cNvPr id="9" name="Rectángulo 8"/>
          <p:cNvSpPr/>
          <p:nvPr/>
        </p:nvSpPr>
        <p:spPr>
          <a:xfrm>
            <a:off x="4507800" y="1405630"/>
            <a:ext cx="2867260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8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08 </a:t>
            </a:r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PAISES</a:t>
            </a:r>
            <a:endParaRPr lang="es-PE" sz="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981963" y="2395485"/>
            <a:ext cx="23101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8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70</a:t>
            </a:r>
            <a:r>
              <a:rPr lang="es-P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UNIVERSIDADES</a:t>
            </a:r>
          </a:p>
          <a:p>
            <a:endParaRPr lang="es-PE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7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3. PROGRAMA PAME- UDUAL</a:t>
            </a:r>
            <a:endParaRPr lang="es-PE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89" y="3726872"/>
            <a:ext cx="3216162" cy="16724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51" y="1835762"/>
            <a:ext cx="4023640" cy="199505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7439371" y="3726872"/>
            <a:ext cx="18795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Argentina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Bolivia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Brasil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Colombia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Ecuador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 Salvador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450371" y="3660460"/>
            <a:ext cx="173358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Guatemala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Costa Rica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México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Panamá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Paraguay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Nicaragua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España</a:t>
            </a:r>
            <a:endParaRPr lang="es-PE" sz="2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826777" y="1215615"/>
            <a:ext cx="2906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13 PAISES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4870789" y="2006859"/>
            <a:ext cx="57342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4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 </a:t>
            </a:r>
            <a:r>
              <a:rPr lang="es-PE" sz="4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UNIVERSIDADES</a:t>
            </a:r>
          </a:p>
        </p:txBody>
      </p:sp>
    </p:spTree>
    <p:extLst>
      <p:ext uri="{BB962C8B-B14F-4D97-AF65-F5344CB8AC3E}">
        <p14:creationId xmlns:p14="http://schemas.microsoft.com/office/powerpoint/2010/main" val="321999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4. ALIANZA DEL PACÍFICO</a:t>
            </a:r>
            <a:endParaRPr lang="en-US" dirty="0"/>
          </a:p>
        </p:txBody>
      </p:sp>
      <p:sp>
        <p:nvSpPr>
          <p:cNvPr id="4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63024" y="1061144"/>
            <a:ext cx="11333162" cy="5312669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s-PE" sz="4000" b="1" dirty="0" smtClean="0">
                <a:solidFill>
                  <a:schemeClr val="accent6">
                    <a:lumMod val="75000"/>
                  </a:schemeClr>
                </a:solidFill>
              </a:rPr>
              <a:t>ALIANZA </a:t>
            </a:r>
            <a:r>
              <a:rPr lang="es-PE" sz="4000" b="1" dirty="0">
                <a:solidFill>
                  <a:schemeClr val="accent6">
                    <a:lumMod val="75000"/>
                  </a:schemeClr>
                </a:solidFill>
              </a:rPr>
              <a:t>DEL </a:t>
            </a:r>
            <a:r>
              <a:rPr lang="es-PE" sz="4000" b="1" dirty="0" smtClean="0">
                <a:solidFill>
                  <a:schemeClr val="accent6">
                    <a:lumMod val="75000"/>
                  </a:schemeClr>
                </a:solidFill>
              </a:rPr>
              <a:t>PACÍFICO</a:t>
            </a:r>
          </a:p>
          <a:p>
            <a:pPr marL="0" indent="0">
              <a:buNone/>
            </a:pPr>
            <a:r>
              <a:rPr lang="es-PE" sz="2400" b="1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s-PE" sz="2800" b="1" dirty="0" smtClean="0">
                <a:solidFill>
                  <a:schemeClr val="accent6">
                    <a:lumMod val="75000"/>
                  </a:schemeClr>
                </a:solidFill>
              </a:rPr>
              <a:t>www.alianzapacifico.net</a:t>
            </a:r>
          </a:p>
          <a:p>
            <a:pPr marL="0" indent="0">
              <a:buNone/>
            </a:pPr>
            <a:r>
              <a:rPr lang="es-PE" sz="2400" b="1" dirty="0" smtClean="0">
                <a:solidFill>
                  <a:srgbClr val="283D52"/>
                </a:solidFill>
              </a:rPr>
              <a:t>Promovido por el PRONABEC (Estado)</a:t>
            </a:r>
          </a:p>
          <a:p>
            <a:pPr marL="0" indent="0">
              <a:buNone/>
            </a:pPr>
            <a:endParaRPr lang="es-PE" sz="2400" b="1" dirty="0">
              <a:solidFill>
                <a:srgbClr val="283D52"/>
              </a:solidFill>
            </a:endParaRPr>
          </a:p>
          <a:p>
            <a:pPr marL="0" indent="0">
              <a:buNone/>
            </a:pPr>
            <a:endParaRPr lang="es-PE" sz="2400" b="1" dirty="0" smtClean="0">
              <a:solidFill>
                <a:srgbClr val="283D52"/>
              </a:solidFill>
            </a:endParaRPr>
          </a:p>
          <a:p>
            <a:endParaRPr lang="es-PE" sz="2400" b="1" u="sng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PE" sz="2400" b="1" u="sng" dirty="0" smtClean="0">
                <a:solidFill>
                  <a:srgbClr val="FFC000"/>
                </a:solidFill>
              </a:rPr>
              <a:t>                              </a:t>
            </a:r>
            <a:endParaRPr lang="es-PE" sz="24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PE" sz="2400" b="1" dirty="0">
              <a:solidFill>
                <a:srgbClr val="283D52"/>
              </a:solidFill>
            </a:endParaRPr>
          </a:p>
          <a:p>
            <a:pPr marL="0" indent="0">
              <a:buNone/>
            </a:pPr>
            <a:endParaRPr lang="es-PE" sz="2400" b="1" dirty="0" smtClean="0">
              <a:solidFill>
                <a:srgbClr val="283D52"/>
              </a:solidFill>
            </a:endParaRPr>
          </a:p>
          <a:p>
            <a:endParaRPr lang="es-PE" sz="2400" b="1" u="sng" dirty="0" smtClean="0">
              <a:solidFill>
                <a:srgbClr val="FFC000"/>
              </a:solidFill>
              <a:hlinkClick r:id="rId2" action="ppaction://hlinksldjump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0972" y="1589344"/>
            <a:ext cx="4455214" cy="27766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794717" y="4635042"/>
            <a:ext cx="3495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b="1" dirty="0" smtClean="0">
                <a:solidFill>
                  <a:srgbClr val="002060"/>
                </a:solidFill>
              </a:rPr>
              <a:t>CHILE- COLOMBIA- MEXICO - PERÚ</a:t>
            </a:r>
            <a:endParaRPr lang="es-PE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74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5850" y="190500"/>
            <a:ext cx="10515600" cy="1325563"/>
          </a:xfrm>
        </p:spPr>
        <p:txBody>
          <a:bodyPr>
            <a:normAutofit/>
          </a:bodyPr>
          <a:lstStyle/>
          <a:p>
            <a:pPr algn="r"/>
            <a:r>
              <a:rPr lang="es-PE" sz="6000" b="1" dirty="0" smtClean="0"/>
              <a:t>Creación </a:t>
            </a:r>
            <a:endParaRPr lang="es-PE" sz="6000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1607617"/>
              </p:ext>
            </p:extLst>
          </p:nvPr>
        </p:nvGraphicFramePr>
        <p:xfrm>
          <a:off x="1244600" y="971550"/>
          <a:ext cx="9861550" cy="5622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4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5. RIFU </a:t>
            </a:r>
            <a:endParaRPr lang="en-U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0"/>
          </p:nvPr>
        </p:nvSpPr>
        <p:spPr>
          <a:xfrm>
            <a:off x="452438" y="1625600"/>
            <a:ext cx="1133316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PE" sz="4000" b="1" dirty="0" smtClean="0">
                <a:solidFill>
                  <a:schemeClr val="accent6">
                    <a:lumMod val="75000"/>
                  </a:schemeClr>
                </a:solidFill>
              </a:rPr>
              <a:t>RIFU</a:t>
            </a:r>
          </a:p>
          <a:p>
            <a:pPr marL="0" indent="0">
              <a:buNone/>
            </a:pPr>
            <a:r>
              <a:rPr lang="es-PE" b="1" dirty="0">
                <a:solidFill>
                  <a:schemeClr val="accent6">
                    <a:lumMod val="75000"/>
                  </a:schemeClr>
                </a:solidFill>
              </a:rPr>
              <a:t>RED DE INTEGRACIÓN FRONTERIZA </a:t>
            </a:r>
            <a:r>
              <a:rPr lang="es-PE" b="1" dirty="0" smtClean="0">
                <a:solidFill>
                  <a:schemeClr val="accent6">
                    <a:lumMod val="75000"/>
                  </a:schemeClr>
                </a:solidFill>
              </a:rPr>
              <a:t>UNIVERSITARIA</a:t>
            </a:r>
          </a:p>
          <a:p>
            <a:endParaRPr lang="es-PE" dirty="0">
              <a:solidFill>
                <a:srgbClr val="FFC000"/>
              </a:solidFill>
            </a:endParaRPr>
          </a:p>
          <a:p>
            <a:endParaRPr lang="es-PE" dirty="0" smtClean="0">
              <a:solidFill>
                <a:srgbClr val="FFC000"/>
              </a:solidFill>
            </a:endParaRPr>
          </a:p>
          <a:p>
            <a:endParaRPr lang="es-PE" dirty="0">
              <a:solidFill>
                <a:srgbClr val="FFC000"/>
              </a:solidFill>
            </a:endParaRPr>
          </a:p>
          <a:p>
            <a:endParaRPr lang="es-PE" dirty="0" smtClean="0">
              <a:solidFill>
                <a:srgbClr val="FFC000"/>
              </a:solidFill>
            </a:endParaRPr>
          </a:p>
          <a:p>
            <a:endParaRPr lang="es-PE" dirty="0">
              <a:solidFill>
                <a:srgbClr val="FFC000"/>
              </a:solidFill>
            </a:endParaRPr>
          </a:p>
          <a:p>
            <a:endParaRPr lang="es-PE" dirty="0" smtClean="0">
              <a:solidFill>
                <a:srgbClr val="FFC000"/>
              </a:solidFill>
            </a:endParaRPr>
          </a:p>
          <a:p>
            <a:endParaRPr lang="es-PE" dirty="0">
              <a:solidFill>
                <a:srgbClr val="FFC000"/>
              </a:solidFill>
            </a:endParaRPr>
          </a:p>
          <a:p>
            <a:endParaRPr lang="es-PE" dirty="0">
              <a:solidFill>
                <a:srgbClr val="FFC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1135" y="2399723"/>
            <a:ext cx="486792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66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02</a:t>
            </a:r>
            <a:r>
              <a:rPr lang="es-PE" sz="8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PAISES</a:t>
            </a:r>
          </a:p>
          <a:p>
            <a:r>
              <a:rPr lang="es-PE" sz="72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sz="6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04</a:t>
            </a:r>
            <a:r>
              <a:rPr lang="es-PE" sz="1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822756" y="4957785"/>
            <a:ext cx="96639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Arica - Chile </a:t>
            </a:r>
            <a:r>
              <a:rPr lang="es-PE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</a:p>
          <a:p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Univ. de Tarapacá- Univ. Arturo Prat</a:t>
            </a:r>
            <a:endParaRPr lang="es-PE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s-PE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Tacna </a:t>
            </a:r>
            <a:r>
              <a:rPr lang="es-PE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  <a:r>
              <a:rPr lang="es-PE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Perú </a:t>
            </a:r>
            <a:r>
              <a:rPr lang="es-PE" sz="24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</a:t>
            </a:r>
            <a:r>
              <a:rPr 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pt-BR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Nac. </a:t>
            </a:r>
            <a:r>
              <a:rPr 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Jorge </a:t>
            </a:r>
            <a:r>
              <a:rPr lang="pt-B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Basadre</a:t>
            </a:r>
            <a:r>
              <a:rPr lang="pt-BR" sz="2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pt-BR" sz="2000" dirty="0" err="1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Grohmann</a:t>
            </a:r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- Univ. Privada de Tacna</a:t>
            </a:r>
          </a:p>
        </p:txBody>
      </p:sp>
      <p:pic>
        <p:nvPicPr>
          <p:cNvPr id="7" name="Imagen 107374188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2" y="1874195"/>
            <a:ext cx="1705960" cy="118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fficeArt object" descr="Descripción: D:\rifu\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1544" y="1843314"/>
            <a:ext cx="1576500" cy="119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9" name="officeArt object" descr="Descripción: Resultado de imagen para unjb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934" y="1742633"/>
            <a:ext cx="1184206" cy="1314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10" name="Picture 5" descr="Logo UPT 01 (1) (2)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72" y="3390727"/>
            <a:ext cx="2300216" cy="1312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736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ítulo 7"/>
          <p:cNvSpPr>
            <a:spLocks noGrp="1"/>
          </p:cNvSpPr>
          <p:nvPr>
            <p:ph type="body" sz="quarter" idx="10"/>
          </p:nvPr>
        </p:nvSpPr>
        <p:spPr>
          <a:xfrm>
            <a:off x="2492254" y="2941934"/>
            <a:ext cx="7264696" cy="30368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4400" b="1" dirty="0" smtClean="0"/>
              <a:t>PROGRAMA NACIONAL</a:t>
            </a:r>
            <a:endParaRPr lang="es-PE" sz="4400" b="1" dirty="0"/>
          </a:p>
          <a:p>
            <a:pPr marL="0" indent="0" algn="ctr">
              <a:buNone/>
            </a:pPr>
            <a:r>
              <a:rPr lang="es-PE" sz="4400" b="1" dirty="0" smtClean="0"/>
              <a:t> DE MOVILIDAD DOCENTE</a:t>
            </a:r>
            <a:endParaRPr lang="es-PE" sz="4400" b="1" dirty="0"/>
          </a:p>
        </p:txBody>
      </p:sp>
    </p:spTree>
    <p:extLst>
      <p:ext uri="{BB962C8B-B14F-4D97-AF65-F5344CB8AC3E}">
        <p14:creationId xmlns:p14="http://schemas.microsoft.com/office/powerpoint/2010/main" val="38316560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/>
              <a:t>PROGRAMAS </a:t>
            </a:r>
            <a:r>
              <a:rPr lang="es-PE" dirty="0" smtClean="0"/>
              <a:t>NACIONALES </a:t>
            </a:r>
            <a:r>
              <a:rPr lang="es-PE" dirty="0"/>
              <a:t>DE MOVILIDAD DOCENTE</a:t>
            </a: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452438" y="1219200"/>
            <a:ext cx="11333162" cy="5154613"/>
          </a:xfrm>
        </p:spPr>
        <p:txBody>
          <a:bodyPr>
            <a:normAutofit/>
          </a:bodyPr>
          <a:lstStyle/>
          <a:p>
            <a:endParaRPr lang="es-PE" dirty="0" smtClean="0"/>
          </a:p>
          <a:p>
            <a:r>
              <a:rPr lang="es-PE" sz="2400" b="1" u="sng" dirty="0" smtClean="0">
                <a:solidFill>
                  <a:srgbClr val="FFC000"/>
                </a:solidFill>
              </a:rPr>
              <a:t>REDISUR</a:t>
            </a:r>
            <a:endParaRPr lang="es-PE" sz="2400" b="1" u="sng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PE" sz="2400" b="1" dirty="0" smtClean="0"/>
              <a:t>RED INTERUNIVERSITARIA DEL SUR DEL PERÚ</a:t>
            </a:r>
          </a:p>
          <a:p>
            <a:pPr marL="0" indent="0">
              <a:buNone/>
            </a:pPr>
            <a:r>
              <a:rPr lang="es-PE" sz="1800" b="1" dirty="0" smtClean="0"/>
              <a:t>(Antes llamada CRIASUP – CRISUR)</a:t>
            </a:r>
            <a:endParaRPr lang="es-PE" sz="1800" b="1" dirty="0"/>
          </a:p>
          <a:p>
            <a:endParaRPr lang="es-PE" sz="24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2880" y="2614384"/>
            <a:ext cx="4180701" cy="1184532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592227" y="3415370"/>
            <a:ext cx="4073551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88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s-PE" sz="8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sz="2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REGIONES</a:t>
            </a:r>
          </a:p>
          <a:p>
            <a:r>
              <a:rPr lang="es-PE" sz="88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15</a:t>
            </a:r>
            <a:r>
              <a:rPr lang="es-PE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PE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UNIVERSIDADES</a:t>
            </a:r>
          </a:p>
        </p:txBody>
      </p:sp>
    </p:spTree>
    <p:extLst>
      <p:ext uri="{BB962C8B-B14F-4D97-AF65-F5344CB8AC3E}">
        <p14:creationId xmlns:p14="http://schemas.microsoft.com/office/powerpoint/2010/main" val="120289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PE" sz="4400" u="sng" dirty="0">
                <a:solidFill>
                  <a:srgbClr val="FFC000"/>
                </a:solidFill>
              </a:rPr>
              <a:t>REDISUR</a:t>
            </a:r>
            <a:br>
              <a:rPr lang="es-PE" sz="4400" u="sng" dirty="0">
                <a:solidFill>
                  <a:srgbClr val="FFC000"/>
                </a:solidFill>
              </a:rPr>
            </a:br>
            <a:r>
              <a:rPr lang="es-PE" sz="4400" dirty="0"/>
              <a:t>RED INTERUNIVERSITARIA DEL SUR DEL PERÚ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389964" y="1061144"/>
            <a:ext cx="10603832" cy="534739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PE" sz="2000" b="1" dirty="0" smtClean="0">
                <a:solidFill>
                  <a:srgbClr val="000066"/>
                </a:solidFill>
              </a:rPr>
              <a:t>Arequipa</a:t>
            </a:r>
            <a:r>
              <a:rPr lang="es-PE" b="1" dirty="0" smtClean="0">
                <a:solidFill>
                  <a:srgbClr val="000066"/>
                </a:solidFill>
              </a:rPr>
              <a:t> </a:t>
            </a:r>
          </a:p>
          <a:p>
            <a:pPr marL="0" indent="0">
              <a:buNone/>
            </a:pPr>
            <a:r>
              <a:rPr lang="es-PE" sz="1600" dirty="0" smtClean="0">
                <a:solidFill>
                  <a:srgbClr val="000066"/>
                </a:solidFill>
              </a:rPr>
              <a:t>(Univ. Católica Santa María, Univ. San Agustín)</a:t>
            </a:r>
          </a:p>
          <a:p>
            <a:r>
              <a:rPr lang="es-PE" sz="2000" b="1" dirty="0" smtClean="0">
                <a:solidFill>
                  <a:srgbClr val="000066"/>
                </a:solidFill>
              </a:rPr>
              <a:t>Puno </a:t>
            </a:r>
          </a:p>
          <a:p>
            <a:pPr marL="0" indent="0">
              <a:buNone/>
            </a:pPr>
            <a:r>
              <a:rPr lang="es-PE" sz="1600" dirty="0" smtClean="0">
                <a:solidFill>
                  <a:srgbClr val="000066"/>
                </a:solidFill>
              </a:rPr>
              <a:t>(Univ. </a:t>
            </a:r>
            <a:r>
              <a:rPr lang="es-PE" sz="1600" dirty="0" err="1" smtClean="0">
                <a:solidFill>
                  <a:srgbClr val="000066"/>
                </a:solidFill>
              </a:rPr>
              <a:t>Nac</a:t>
            </a:r>
            <a:r>
              <a:rPr lang="es-PE" sz="1600" dirty="0" smtClean="0">
                <a:solidFill>
                  <a:srgbClr val="000066"/>
                </a:solidFill>
              </a:rPr>
              <a:t>. Del Altiplano, </a:t>
            </a:r>
            <a:r>
              <a:rPr lang="es-ES" sz="1600" dirty="0" smtClean="0">
                <a:solidFill>
                  <a:srgbClr val="000066"/>
                </a:solidFill>
              </a:rPr>
              <a:t>Univ. Andina Néstor </a:t>
            </a:r>
            <a:r>
              <a:rPr lang="es-ES" sz="1600" dirty="0">
                <a:solidFill>
                  <a:srgbClr val="000066"/>
                </a:solidFill>
              </a:rPr>
              <a:t>Cáceres Velásquez, </a:t>
            </a:r>
            <a:r>
              <a:rPr lang="es-ES" sz="1600" dirty="0" smtClean="0">
                <a:solidFill>
                  <a:srgbClr val="000066"/>
                </a:solidFill>
              </a:rPr>
              <a:t>Univ. </a:t>
            </a:r>
            <a:r>
              <a:rPr lang="es-ES" sz="1600" dirty="0" err="1" smtClean="0">
                <a:solidFill>
                  <a:srgbClr val="000066"/>
                </a:solidFill>
              </a:rPr>
              <a:t>Nac</a:t>
            </a:r>
            <a:r>
              <a:rPr lang="es-ES" sz="1600" dirty="0" smtClean="0">
                <a:solidFill>
                  <a:srgbClr val="000066"/>
                </a:solidFill>
              </a:rPr>
              <a:t>. de Juliaca</a:t>
            </a:r>
            <a:r>
              <a:rPr lang="es-PE" sz="1600" dirty="0" smtClean="0">
                <a:solidFill>
                  <a:srgbClr val="000066"/>
                </a:solidFill>
              </a:rPr>
              <a:t>)</a:t>
            </a:r>
          </a:p>
          <a:p>
            <a:r>
              <a:rPr lang="es-PE" sz="2000" b="1" dirty="0" smtClean="0">
                <a:solidFill>
                  <a:srgbClr val="000066"/>
                </a:solidFill>
              </a:rPr>
              <a:t> Moquegua </a:t>
            </a:r>
          </a:p>
          <a:p>
            <a:pPr marL="0" indent="0">
              <a:buNone/>
            </a:pPr>
            <a:r>
              <a:rPr lang="es-PE" sz="1600" dirty="0" smtClean="0">
                <a:solidFill>
                  <a:srgbClr val="000066"/>
                </a:solidFill>
              </a:rPr>
              <a:t>(Univ. José Carlos Mariátegui, Univ. </a:t>
            </a:r>
            <a:r>
              <a:rPr lang="es-PE" sz="1600" dirty="0" err="1" smtClean="0">
                <a:solidFill>
                  <a:srgbClr val="000066"/>
                </a:solidFill>
              </a:rPr>
              <a:t>Nac</a:t>
            </a:r>
            <a:r>
              <a:rPr lang="es-PE" sz="1600" dirty="0" smtClean="0">
                <a:solidFill>
                  <a:srgbClr val="000066"/>
                </a:solidFill>
              </a:rPr>
              <a:t>. De Moquegua)</a:t>
            </a:r>
          </a:p>
          <a:p>
            <a:r>
              <a:rPr lang="es-PE" sz="2000" b="1" dirty="0" smtClean="0">
                <a:solidFill>
                  <a:srgbClr val="000066"/>
                </a:solidFill>
              </a:rPr>
              <a:t>Apurímac</a:t>
            </a:r>
            <a:endParaRPr lang="es-PE" sz="2000" b="1" dirty="0">
              <a:solidFill>
                <a:srgbClr val="000066"/>
              </a:solidFill>
            </a:endParaRPr>
          </a:p>
          <a:p>
            <a:pPr marL="0" indent="0">
              <a:buNone/>
            </a:pPr>
            <a:r>
              <a:rPr lang="es-PE" sz="1500" dirty="0">
                <a:solidFill>
                  <a:srgbClr val="000066"/>
                </a:solidFill>
              </a:rPr>
              <a:t>( </a:t>
            </a:r>
            <a:r>
              <a:rPr lang="es-PE" sz="1500" dirty="0" smtClean="0">
                <a:solidFill>
                  <a:srgbClr val="000066"/>
                </a:solidFill>
              </a:rPr>
              <a:t>Univ</a:t>
            </a:r>
            <a:r>
              <a:rPr lang="es-PE" sz="1500" dirty="0">
                <a:solidFill>
                  <a:srgbClr val="000066"/>
                </a:solidFill>
              </a:rPr>
              <a:t>. </a:t>
            </a:r>
            <a:r>
              <a:rPr lang="es-PE" sz="1500" dirty="0" err="1" smtClean="0">
                <a:solidFill>
                  <a:srgbClr val="000066"/>
                </a:solidFill>
              </a:rPr>
              <a:t>Tec</a:t>
            </a:r>
            <a:r>
              <a:rPr lang="es-PE" sz="1500" dirty="0" smtClean="0">
                <a:solidFill>
                  <a:srgbClr val="000066"/>
                </a:solidFill>
              </a:rPr>
              <a:t>. de </a:t>
            </a:r>
            <a:r>
              <a:rPr lang="es-PE" sz="1500" dirty="0">
                <a:solidFill>
                  <a:srgbClr val="000066"/>
                </a:solidFill>
              </a:rPr>
              <a:t>los </a:t>
            </a:r>
            <a:r>
              <a:rPr lang="es-PE" sz="1500" dirty="0" smtClean="0">
                <a:solidFill>
                  <a:srgbClr val="000066"/>
                </a:solidFill>
              </a:rPr>
              <a:t>Andes, Univ. </a:t>
            </a:r>
            <a:r>
              <a:rPr lang="es-PE" sz="1500" dirty="0" err="1" smtClean="0">
                <a:solidFill>
                  <a:srgbClr val="000066"/>
                </a:solidFill>
              </a:rPr>
              <a:t>Nac</a:t>
            </a:r>
            <a:r>
              <a:rPr lang="es-PE" sz="1500" dirty="0" smtClean="0">
                <a:solidFill>
                  <a:srgbClr val="000066"/>
                </a:solidFill>
              </a:rPr>
              <a:t>. </a:t>
            </a:r>
            <a:r>
              <a:rPr lang="es-PE" sz="1500" dirty="0">
                <a:solidFill>
                  <a:srgbClr val="000066"/>
                </a:solidFill>
              </a:rPr>
              <a:t>Micaela Bastidas </a:t>
            </a:r>
            <a:r>
              <a:rPr lang="es-PE" sz="1500" dirty="0" smtClean="0">
                <a:solidFill>
                  <a:srgbClr val="000066"/>
                </a:solidFill>
              </a:rPr>
              <a:t>de Apurímac, </a:t>
            </a:r>
            <a:r>
              <a:rPr lang="es-ES" sz="1500" dirty="0" smtClean="0">
                <a:solidFill>
                  <a:srgbClr val="000066"/>
                </a:solidFill>
              </a:rPr>
              <a:t>Univ. </a:t>
            </a:r>
            <a:r>
              <a:rPr lang="es-ES" sz="1500" dirty="0" err="1" smtClean="0">
                <a:solidFill>
                  <a:srgbClr val="000066"/>
                </a:solidFill>
              </a:rPr>
              <a:t>Nac</a:t>
            </a:r>
            <a:r>
              <a:rPr lang="es-ES" sz="1500" dirty="0" smtClean="0">
                <a:solidFill>
                  <a:srgbClr val="000066"/>
                </a:solidFill>
              </a:rPr>
              <a:t>. </a:t>
            </a:r>
            <a:r>
              <a:rPr lang="es-ES" sz="1500" dirty="0">
                <a:solidFill>
                  <a:srgbClr val="000066"/>
                </a:solidFill>
              </a:rPr>
              <a:t>José María </a:t>
            </a:r>
            <a:r>
              <a:rPr lang="es-ES" sz="1500" dirty="0" smtClean="0">
                <a:solidFill>
                  <a:srgbClr val="000066"/>
                </a:solidFill>
              </a:rPr>
              <a:t>Arguedas</a:t>
            </a:r>
            <a:r>
              <a:rPr lang="es-PE" sz="1500" dirty="0" smtClean="0">
                <a:solidFill>
                  <a:srgbClr val="000066"/>
                </a:solidFill>
              </a:rPr>
              <a:t>)</a:t>
            </a:r>
          </a:p>
          <a:p>
            <a:r>
              <a:rPr lang="es-PE" sz="2000" b="1" dirty="0" smtClean="0">
                <a:solidFill>
                  <a:srgbClr val="000066"/>
                </a:solidFill>
              </a:rPr>
              <a:t>Madre de Dios</a:t>
            </a:r>
          </a:p>
          <a:p>
            <a:pPr marL="0" indent="0">
              <a:buNone/>
            </a:pPr>
            <a:r>
              <a:rPr lang="es-ES" sz="1600" dirty="0" smtClean="0">
                <a:solidFill>
                  <a:srgbClr val="000066"/>
                </a:solidFill>
              </a:rPr>
              <a:t>Univ. </a:t>
            </a:r>
            <a:r>
              <a:rPr lang="es-ES" sz="1600" dirty="0" err="1" smtClean="0">
                <a:solidFill>
                  <a:srgbClr val="000066"/>
                </a:solidFill>
              </a:rPr>
              <a:t>Nac</a:t>
            </a:r>
            <a:r>
              <a:rPr lang="es-ES" sz="1600" dirty="0" smtClean="0">
                <a:solidFill>
                  <a:srgbClr val="000066"/>
                </a:solidFill>
              </a:rPr>
              <a:t>. Amazónica de Madre de Dios</a:t>
            </a:r>
            <a:endParaRPr lang="es-PE" sz="1600" dirty="0" smtClean="0">
              <a:solidFill>
                <a:srgbClr val="000066"/>
              </a:solidFill>
            </a:endParaRPr>
          </a:p>
          <a:p>
            <a:r>
              <a:rPr lang="es-PE" sz="2000" b="1" dirty="0" smtClean="0">
                <a:solidFill>
                  <a:srgbClr val="000066"/>
                </a:solidFill>
              </a:rPr>
              <a:t>Cusco</a:t>
            </a:r>
          </a:p>
          <a:p>
            <a:pPr marL="0" indent="0">
              <a:buNone/>
            </a:pPr>
            <a:r>
              <a:rPr lang="es-PE" sz="1600" dirty="0" smtClean="0">
                <a:solidFill>
                  <a:srgbClr val="000066"/>
                </a:solidFill>
              </a:rPr>
              <a:t> (</a:t>
            </a:r>
            <a:r>
              <a:rPr lang="es-ES" sz="1600" dirty="0" smtClean="0">
                <a:solidFill>
                  <a:srgbClr val="000066"/>
                </a:solidFill>
              </a:rPr>
              <a:t>Univ. </a:t>
            </a:r>
            <a:r>
              <a:rPr lang="es-ES" sz="1600" dirty="0" err="1" smtClean="0">
                <a:solidFill>
                  <a:srgbClr val="000066"/>
                </a:solidFill>
              </a:rPr>
              <a:t>Nac</a:t>
            </a:r>
            <a:r>
              <a:rPr lang="es-ES" sz="1600" dirty="0" smtClean="0">
                <a:solidFill>
                  <a:srgbClr val="000066"/>
                </a:solidFill>
              </a:rPr>
              <a:t>. </a:t>
            </a:r>
            <a:r>
              <a:rPr lang="es-ES" sz="1600" dirty="0">
                <a:solidFill>
                  <a:srgbClr val="000066"/>
                </a:solidFill>
              </a:rPr>
              <a:t>de San Antonio Abad del </a:t>
            </a:r>
            <a:r>
              <a:rPr lang="es-ES" sz="1600" dirty="0" smtClean="0">
                <a:solidFill>
                  <a:srgbClr val="000066"/>
                </a:solidFill>
              </a:rPr>
              <a:t>Cusco</a:t>
            </a:r>
            <a:r>
              <a:rPr lang="es-PE" sz="1600" dirty="0" smtClean="0">
                <a:solidFill>
                  <a:srgbClr val="000066"/>
                </a:solidFill>
              </a:rPr>
              <a:t>, Univ. Andina del Cusco)</a:t>
            </a:r>
          </a:p>
          <a:p>
            <a:r>
              <a:rPr lang="es-PE" sz="2000" b="1" dirty="0" smtClean="0">
                <a:solidFill>
                  <a:srgbClr val="000066"/>
                </a:solidFill>
              </a:rPr>
              <a:t>Tacna</a:t>
            </a:r>
          </a:p>
          <a:p>
            <a:pPr marL="0" indent="0">
              <a:buNone/>
            </a:pPr>
            <a:r>
              <a:rPr lang="es-PE" sz="1600" dirty="0" smtClean="0">
                <a:solidFill>
                  <a:srgbClr val="000066"/>
                </a:solidFill>
              </a:rPr>
              <a:t> </a:t>
            </a:r>
            <a:r>
              <a:rPr lang="es-PE" sz="1600" dirty="0">
                <a:solidFill>
                  <a:srgbClr val="000066"/>
                </a:solidFill>
              </a:rPr>
              <a:t>(Univ. </a:t>
            </a:r>
            <a:r>
              <a:rPr lang="es-PE" sz="1600" dirty="0" smtClean="0">
                <a:solidFill>
                  <a:srgbClr val="000066"/>
                </a:solidFill>
              </a:rPr>
              <a:t>Nacional Jorge Basadre </a:t>
            </a:r>
            <a:r>
              <a:rPr lang="es-PE" sz="1600" dirty="0" err="1" smtClean="0">
                <a:solidFill>
                  <a:srgbClr val="000066"/>
                </a:solidFill>
              </a:rPr>
              <a:t>Grohmann</a:t>
            </a:r>
            <a:r>
              <a:rPr lang="es-PE" sz="1600" dirty="0" smtClean="0">
                <a:solidFill>
                  <a:srgbClr val="000066"/>
                </a:solidFill>
              </a:rPr>
              <a:t>, Univ. Privada de Tacna)</a:t>
            </a:r>
            <a:endParaRPr lang="es-PE" sz="1600" dirty="0">
              <a:solidFill>
                <a:srgbClr val="000066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8166" y="4107509"/>
            <a:ext cx="795869" cy="96017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031" y="1337982"/>
            <a:ext cx="1136816" cy="121970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4887" y="2662390"/>
            <a:ext cx="1024480" cy="119686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20068" y="2684280"/>
            <a:ext cx="904822" cy="102358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9421" y="2624811"/>
            <a:ext cx="1209937" cy="1209937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5469" y="4019576"/>
            <a:ext cx="913952" cy="104811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03931" y="1405102"/>
            <a:ext cx="1129815" cy="1185870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6637" y="3991125"/>
            <a:ext cx="1105012" cy="1105012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03931" y="5207585"/>
            <a:ext cx="1061049" cy="106104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05336" y="1430984"/>
            <a:ext cx="1052893" cy="1150837"/>
          </a:xfrm>
          <a:prstGeom prst="rect">
            <a:avLst/>
          </a:prstGeom>
        </p:spPr>
      </p:pic>
      <p:pic>
        <p:nvPicPr>
          <p:cNvPr id="22" name="Picture 2" descr="Resultado de imagen para UNS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4701" y="5201412"/>
            <a:ext cx="875488" cy="107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95529" y="5067686"/>
            <a:ext cx="1059980" cy="13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13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>
                <a:latin typeface="Candara" panose="020E0502030303020204" pitchFamily="34" charset="0"/>
              </a:rPr>
              <a:t>OTRAS MODALIDADES DE MOVILIDAD DOCENTE</a:t>
            </a:r>
            <a:endParaRPr lang="es-PE" dirty="0">
              <a:latin typeface="Candara" panose="020E050203030302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10"/>
          </p:nvPr>
        </p:nvSpPr>
        <p:spPr>
          <a:xfrm>
            <a:off x="271963" y="1061144"/>
            <a:ext cx="11333162" cy="5470725"/>
          </a:xfrm>
        </p:spPr>
        <p:txBody>
          <a:bodyPr>
            <a:normAutofit/>
          </a:bodyPr>
          <a:lstStyle/>
          <a:p>
            <a:endParaRPr lang="es-PE" sz="900" b="1" dirty="0" smtClean="0">
              <a:latin typeface="Candara" panose="020E0502030303020204" pitchFamily="34" charset="0"/>
            </a:endParaRPr>
          </a:p>
          <a:p>
            <a:r>
              <a:rPr lang="es-PE" sz="2800" b="1" dirty="0" smtClean="0">
                <a:latin typeface="Candara" panose="020E0502030303020204" pitchFamily="34" charset="0"/>
              </a:rPr>
              <a:t>CONVENIOS </a:t>
            </a:r>
            <a:r>
              <a:rPr lang="es-PE" sz="2800" b="1" dirty="0">
                <a:latin typeface="Candara" panose="020E0502030303020204" pitchFamily="34" charset="0"/>
              </a:rPr>
              <a:t>BILATERALES </a:t>
            </a:r>
            <a:endParaRPr lang="es-PE" sz="2800" b="1" dirty="0" smtClean="0">
              <a:latin typeface="Candara" panose="020E0502030303020204" pitchFamily="34" charset="0"/>
            </a:endParaRPr>
          </a:p>
          <a:p>
            <a:endParaRPr lang="es-PE" sz="1100" b="1" dirty="0" smtClean="0"/>
          </a:p>
          <a:p>
            <a:r>
              <a:rPr lang="es-PE" sz="2800" b="1" u="sng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INTERNACIONAL</a:t>
            </a:r>
          </a:p>
          <a:p>
            <a:pPr marL="514350" indent="-514350">
              <a:buFont typeface="+mj-lt"/>
              <a:buAutoNum type="romanU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Católica de Pereira 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(Colombia)</a:t>
            </a:r>
          </a:p>
          <a:p>
            <a:pPr marL="514350" indent="-514350">
              <a:buFont typeface="+mj-lt"/>
              <a:buAutoNum type="romanU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de Ciencias Ambientales y Aplicadas </a:t>
            </a:r>
            <a:r>
              <a:rPr lang="es-PE" sz="2400" b="1" dirty="0">
                <a:solidFill>
                  <a:srgbClr val="283D52"/>
                </a:solidFill>
                <a:latin typeface="Candara" panose="020E0502030303020204" pitchFamily="34" charset="0"/>
              </a:rPr>
              <a:t>(Colombia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)</a:t>
            </a:r>
          </a:p>
          <a:p>
            <a:pPr marL="514350" indent="-514350">
              <a:buFont typeface="+mj-lt"/>
              <a:buAutoNum type="romanU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Autónoma de Chiapas 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(México)</a:t>
            </a:r>
          </a:p>
          <a:p>
            <a:pPr marL="0" indent="0">
              <a:buNone/>
            </a:pPr>
            <a:endParaRPr lang="es-PE" sz="2400" b="1" u="sng" dirty="0" smtClean="0">
              <a:solidFill>
                <a:srgbClr val="FFC000"/>
              </a:solidFill>
              <a:latin typeface="Candara" panose="020E0502030303020204" pitchFamily="34" charset="0"/>
            </a:endParaRPr>
          </a:p>
          <a:p>
            <a:r>
              <a:rPr lang="es-PE" sz="2800" b="1" u="sng" dirty="0" smtClean="0">
                <a:solidFill>
                  <a:schemeClr val="accent6">
                    <a:lumMod val="75000"/>
                  </a:schemeClr>
                </a:solidFill>
                <a:latin typeface="Candara" panose="020E0502030303020204" pitchFamily="34" charset="0"/>
              </a:rPr>
              <a:t>NACIONAL</a:t>
            </a:r>
          </a:p>
          <a:p>
            <a:pPr marL="514350" indent="-514350">
              <a:buFont typeface="+mj-lt"/>
              <a:buAutoNum type="romanL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Andina del Cusco 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(Cusco)</a:t>
            </a:r>
          </a:p>
          <a:p>
            <a:pPr marL="514350" indent="-514350">
              <a:buFont typeface="+mj-lt"/>
              <a:buAutoNum type="romanL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Tecnológica de los Andes 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(Abancay)</a:t>
            </a:r>
          </a:p>
          <a:p>
            <a:pPr marL="514350" indent="-514350">
              <a:buFont typeface="+mj-lt"/>
              <a:buAutoNum type="romanLcPeriod"/>
            </a:pPr>
            <a:r>
              <a:rPr lang="es-PE" sz="2400" dirty="0" smtClean="0">
                <a:solidFill>
                  <a:srgbClr val="283D52"/>
                </a:solidFill>
                <a:latin typeface="Candara" panose="020E0502030303020204" pitchFamily="34" charset="0"/>
              </a:rPr>
              <a:t>Universidad Nacional Micaela Bastidas </a:t>
            </a:r>
            <a:r>
              <a:rPr lang="es-PE" sz="2400" b="1" dirty="0" smtClean="0">
                <a:solidFill>
                  <a:srgbClr val="283D52"/>
                </a:solidFill>
                <a:latin typeface="Candara" panose="020E0502030303020204" pitchFamily="34" charset="0"/>
              </a:rPr>
              <a:t>(Abancay)</a:t>
            </a:r>
            <a:endParaRPr lang="es-PE" sz="2400" b="1" dirty="0">
              <a:solidFill>
                <a:srgbClr val="283D52"/>
              </a:solidFill>
              <a:latin typeface="Candara" panose="020E0502030303020204" pitchFamily="34" charset="0"/>
            </a:endParaRPr>
          </a:p>
          <a:p>
            <a:endParaRPr lang="es-PE" sz="2400" b="1" dirty="0" smtClean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052" y="3623709"/>
            <a:ext cx="3877547" cy="29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48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3705" y="2985569"/>
            <a:ext cx="10515600" cy="1039839"/>
          </a:xfrm>
        </p:spPr>
        <p:txBody>
          <a:bodyPr>
            <a:normAutofit/>
          </a:bodyPr>
          <a:lstStyle/>
          <a:p>
            <a:pPr algn="ctr"/>
            <a:r>
              <a:rPr lang="es-PE" sz="4800" dirty="0">
                <a:solidFill>
                  <a:srgbClr val="000066"/>
                </a:solidFill>
              </a:rPr>
              <a:t>INFORMACIÓN COMPLEMENTARIA</a:t>
            </a:r>
            <a:endParaRPr lang="en-US" sz="48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807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9614029"/>
              </p:ext>
            </p:extLst>
          </p:nvPr>
        </p:nvGraphicFramePr>
        <p:xfrm>
          <a:off x="1958295" y="140219"/>
          <a:ext cx="7752895" cy="6568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37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70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85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05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3530"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PROGRAMA</a:t>
                      </a:r>
                      <a:endParaRPr lang="es-PE" sz="1400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REQUSITOS</a:t>
                      </a:r>
                      <a:endParaRPr lang="es-PE" sz="1400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DURACIÓN</a:t>
                      </a:r>
                      <a:endParaRPr lang="es-PE" sz="1400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BENEFICIOS</a:t>
                      </a:r>
                      <a:endParaRPr lang="es-PE" sz="1400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400" dirty="0" smtClean="0"/>
                        <a:t>AREAS</a:t>
                      </a:r>
                      <a:endParaRPr lang="es-PE" sz="1400" dirty="0"/>
                    </a:p>
                  </a:txBody>
                  <a:tcPr>
                    <a:solidFill>
                      <a:srgbClr val="0000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9511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CRISCOS</a:t>
                      </a:r>
                    </a:p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PMD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2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2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  <a:endParaRPr lang="es-PE" sz="1200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De 7 a 30 días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Alojamiento</a:t>
                      </a:r>
                    </a:p>
                    <a:p>
                      <a:r>
                        <a:rPr lang="es-PE" sz="1500" dirty="0" smtClean="0">
                          <a:solidFill>
                            <a:srgbClr val="000099"/>
                          </a:solidFill>
                        </a:rPr>
                        <a:t>Alimentación</a:t>
                      </a:r>
                      <a:endParaRPr lang="es-PE" sz="15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9511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UDUAL</a:t>
                      </a:r>
                    </a:p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PAME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2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2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  <a:endParaRPr lang="es-PE" sz="1200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1 semestre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Alojamiento</a:t>
                      </a:r>
                    </a:p>
                    <a:p>
                      <a:r>
                        <a:rPr lang="es-PE" sz="1500" dirty="0" smtClean="0">
                          <a:solidFill>
                            <a:srgbClr val="000099"/>
                          </a:solidFill>
                        </a:rPr>
                        <a:t>Alimentación</a:t>
                      </a:r>
                    </a:p>
                    <a:p>
                      <a:r>
                        <a:rPr lang="es-PE" sz="1600" dirty="0" err="1" smtClean="0">
                          <a:solidFill>
                            <a:srgbClr val="000099"/>
                          </a:solidFill>
                        </a:rPr>
                        <a:t>Trans</a:t>
                      </a:r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 urb.</a:t>
                      </a:r>
                      <a:endParaRPr lang="es-PE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9511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AUALCPI</a:t>
                      </a:r>
                    </a:p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EMUAL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2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2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  <a:endParaRPr lang="es-PE" sz="1200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Max 01 semestre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Alojamiento</a:t>
                      </a:r>
                    </a:p>
                    <a:p>
                      <a:r>
                        <a:rPr lang="es-PE" sz="1500" dirty="0" smtClean="0">
                          <a:solidFill>
                            <a:srgbClr val="000099"/>
                          </a:solidFill>
                        </a:rPr>
                        <a:t>Alimentación</a:t>
                      </a:r>
                    </a:p>
                    <a:p>
                      <a:r>
                        <a:rPr lang="es-PE" sz="1600" dirty="0" err="1" smtClean="0">
                          <a:solidFill>
                            <a:srgbClr val="000099"/>
                          </a:solidFill>
                        </a:rPr>
                        <a:t>Trans</a:t>
                      </a:r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 urb.</a:t>
                      </a: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0850"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ALIANZA DEL PACIFIC0   PMD</a:t>
                      </a:r>
                      <a:endParaRPr lang="es-PE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2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2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  <a:endParaRPr lang="es-PE" sz="1200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De 4 semanas a 12 meses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baseline="0" dirty="0" smtClean="0">
                          <a:solidFill>
                            <a:srgbClr val="000099"/>
                          </a:solidFill>
                        </a:rPr>
                        <a:t>Pasajes ida y vuelta. Manutención (dinero) Seguro</a:t>
                      </a:r>
                      <a:endParaRPr lang="es-PE" sz="1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es-PE" sz="105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9511">
                <a:tc>
                  <a:txBody>
                    <a:bodyPr/>
                    <a:lstStyle/>
                    <a:p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CONVENIOS</a:t>
                      </a:r>
                      <a:r>
                        <a:rPr lang="es-PE" sz="1600" baseline="0" dirty="0" smtClean="0">
                          <a:solidFill>
                            <a:srgbClr val="000099"/>
                          </a:solidFill>
                        </a:rPr>
                        <a:t> BILATERALES PMD</a:t>
                      </a:r>
                      <a:endParaRPr lang="es-PE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2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2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2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2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  <a:endParaRPr lang="es-PE" sz="1200" i="1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Hasta 15 días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500" dirty="0" smtClean="0">
                          <a:solidFill>
                            <a:srgbClr val="000099"/>
                          </a:solidFill>
                        </a:rPr>
                        <a:t>Alojamiento Alimentación</a:t>
                      </a:r>
                      <a:endParaRPr lang="es-PE" sz="15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rgbClr val="A5BC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79511">
                <a:tc>
                  <a:txBody>
                    <a:bodyPr/>
                    <a:lstStyle/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REDISUR</a:t>
                      </a:r>
                    </a:p>
                    <a:p>
                      <a:r>
                        <a:rPr lang="es-PE" dirty="0" smtClean="0">
                          <a:solidFill>
                            <a:srgbClr val="000099"/>
                          </a:solidFill>
                        </a:rPr>
                        <a:t>PMD</a:t>
                      </a:r>
                      <a:endParaRPr lang="es-PE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100" kern="1200" dirty="0" smtClean="0">
                          <a:solidFill>
                            <a:srgbClr val="000099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PE" sz="1100" dirty="0" smtClean="0">
                          <a:solidFill>
                            <a:srgbClr val="000099"/>
                          </a:solidFill>
                        </a:rPr>
                        <a:t>Plan de trabajo o proyecto </a:t>
                      </a:r>
                      <a:r>
                        <a:rPr lang="es-PE" sz="1100" i="1" dirty="0" smtClean="0">
                          <a:solidFill>
                            <a:srgbClr val="000099"/>
                          </a:solidFill>
                        </a:rPr>
                        <a:t>(según</a:t>
                      </a:r>
                      <a:r>
                        <a:rPr lang="es-PE" sz="1100" i="1" baseline="0" dirty="0" smtClean="0">
                          <a:solidFill>
                            <a:srgbClr val="000099"/>
                          </a:solidFill>
                        </a:rPr>
                        <a:t> formatos)</a:t>
                      </a:r>
                      <a:endParaRPr lang="es-PE" sz="1100" i="1" dirty="0" smtClean="0">
                        <a:solidFill>
                          <a:srgbClr val="000099"/>
                        </a:solidFill>
                      </a:endParaRPr>
                    </a:p>
                    <a:p>
                      <a:r>
                        <a:rPr lang="es-PE" sz="1100" dirty="0" smtClean="0">
                          <a:solidFill>
                            <a:srgbClr val="000099"/>
                          </a:solidFill>
                        </a:rPr>
                        <a:t>Carta de Aceptación </a:t>
                      </a:r>
                      <a:r>
                        <a:rPr lang="es-PE" sz="1100" i="1" dirty="0" smtClean="0">
                          <a:solidFill>
                            <a:srgbClr val="000099"/>
                          </a:solidFill>
                        </a:rPr>
                        <a:t>(Univ. De destino)</a:t>
                      </a:r>
                    </a:p>
                    <a:p>
                      <a:endParaRPr lang="es-PE" sz="12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sz="1600" dirty="0" smtClean="0">
                          <a:solidFill>
                            <a:srgbClr val="000099"/>
                          </a:solidFill>
                        </a:rPr>
                        <a:t>No</a:t>
                      </a:r>
                      <a:r>
                        <a:rPr lang="es-PE" sz="1600" baseline="0" dirty="0" smtClean="0">
                          <a:solidFill>
                            <a:srgbClr val="000099"/>
                          </a:solidFill>
                        </a:rPr>
                        <a:t> menos a 2 semanas</a:t>
                      </a:r>
                      <a:endParaRPr lang="es-PE" sz="1600" dirty="0">
                        <a:solidFill>
                          <a:srgbClr val="000099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Alojamiento Alimentación</a:t>
                      </a:r>
                    </a:p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400" dirty="0" smtClean="0">
                          <a:solidFill>
                            <a:srgbClr val="000099"/>
                          </a:solidFill>
                        </a:rPr>
                        <a:t>Únicamente</a:t>
                      </a:r>
                      <a:r>
                        <a:rPr lang="es-PE" sz="1400" baseline="0" dirty="0" smtClean="0">
                          <a:solidFill>
                            <a:srgbClr val="000099"/>
                          </a:solidFill>
                        </a:rPr>
                        <a:t> las carreras ofertadas por las IES</a:t>
                      </a:r>
                      <a:endParaRPr lang="es-PE" sz="1400" dirty="0" smtClean="0">
                        <a:solidFill>
                          <a:srgbClr val="000099"/>
                        </a:solidFill>
                      </a:endParaRPr>
                    </a:p>
                    <a:p>
                      <a:endParaRPr lang="es-PE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53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0"/>
          </p:nvPr>
        </p:nvSpPr>
        <p:spPr>
          <a:xfrm>
            <a:off x="452438" y="2901741"/>
            <a:ext cx="11333162" cy="21023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PE" sz="13800" dirty="0" smtClean="0"/>
              <a:t>GRACIAS POR SU ATENCIÓN</a:t>
            </a:r>
            <a:endParaRPr lang="es-PE" sz="13800" dirty="0"/>
          </a:p>
        </p:txBody>
      </p:sp>
    </p:spTree>
    <p:extLst>
      <p:ext uri="{BB962C8B-B14F-4D97-AF65-F5344CB8AC3E}">
        <p14:creationId xmlns:p14="http://schemas.microsoft.com/office/powerpoint/2010/main" val="166906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pPr marL="0" indent="0" algn="r">
              <a:buNone/>
            </a:pPr>
            <a:endParaRPr lang="es-PE" sz="2800" dirty="0" smtClean="0"/>
          </a:p>
          <a:p>
            <a:pPr marL="0" indent="0" algn="r">
              <a:buNone/>
            </a:pPr>
            <a:r>
              <a:rPr lang="es-PE" sz="2800" dirty="0" smtClean="0">
                <a:solidFill>
                  <a:srgbClr val="0070C0"/>
                </a:solidFill>
              </a:rPr>
              <a:t>Promover</a:t>
            </a:r>
            <a:r>
              <a:rPr lang="es-PE" sz="2800" dirty="0" smtClean="0"/>
              <a:t> las relaciones interinstitucionales mediante </a:t>
            </a:r>
            <a:r>
              <a:rPr lang="es-PE" sz="2800" dirty="0" smtClean="0">
                <a:solidFill>
                  <a:srgbClr val="0070C0"/>
                </a:solidFill>
              </a:rPr>
              <a:t>alianzas estratégicas</a:t>
            </a:r>
            <a:r>
              <a:rPr lang="es-PE" sz="2800" dirty="0" smtClean="0"/>
              <a:t> para el desarrollo de las actividades académicas, investigativas y de RS de la universidad, </a:t>
            </a:r>
            <a:r>
              <a:rPr lang="es-PE" sz="2800" dirty="0" smtClean="0">
                <a:solidFill>
                  <a:srgbClr val="0070C0"/>
                </a:solidFill>
              </a:rPr>
              <a:t>así como las interacciones </a:t>
            </a:r>
            <a:r>
              <a:rPr lang="es-PE" sz="2800" dirty="0" smtClean="0"/>
              <a:t>con otras entidades cooperantes públicas y privadas; nacionales e internacionales</a:t>
            </a:r>
          </a:p>
          <a:p>
            <a:pPr marL="0" indent="0" algn="r">
              <a:buNone/>
            </a:pPr>
            <a:endParaRPr lang="es-PE" sz="2800" dirty="0"/>
          </a:p>
          <a:p>
            <a:pPr marL="0" indent="0" algn="r">
              <a:buNone/>
            </a:pPr>
            <a:r>
              <a:rPr lang="es-PE" sz="1100" dirty="0" smtClean="0"/>
              <a:t>Art. 83, f) RG-UPT</a:t>
            </a:r>
          </a:p>
          <a:p>
            <a:pPr marL="0" indent="0" algn="r">
              <a:buNone/>
            </a:pPr>
            <a:endParaRPr lang="es-PE" sz="2800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dirty="0" smtClean="0"/>
              <a:t>Misión</a:t>
            </a:r>
            <a:endParaRPr lang="es-PE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80" y="1488142"/>
            <a:ext cx="5028885" cy="469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81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  <a:p>
            <a:endParaRPr lang="es-PE" dirty="0" smtClean="0"/>
          </a:p>
          <a:p>
            <a:endParaRPr lang="es-PE" dirty="0"/>
          </a:p>
        </p:txBody>
      </p:sp>
      <p:sp>
        <p:nvSpPr>
          <p:cNvPr id="12" name="Marcador de texto 11"/>
          <p:cNvSpPr>
            <a:spLocks noGrp="1"/>
          </p:cNvSpPr>
          <p:nvPr>
            <p:ph type="body" sz="quarter" idx="13"/>
          </p:nvPr>
        </p:nvSpPr>
        <p:spPr>
          <a:xfrm>
            <a:off x="6068513" y="1426307"/>
            <a:ext cx="5276076" cy="4251011"/>
          </a:xfrm>
        </p:spPr>
        <p:txBody>
          <a:bodyPr>
            <a:noAutofit/>
          </a:bodyPr>
          <a:lstStyle/>
          <a:p>
            <a:r>
              <a:rPr lang="es-PE" sz="2800" dirty="0"/>
              <a:t>¿Por qué </a:t>
            </a:r>
            <a:r>
              <a:rPr lang="es-PE" sz="2800" dirty="0" smtClean="0"/>
              <a:t>internacionalizar?</a:t>
            </a:r>
          </a:p>
          <a:p>
            <a:r>
              <a:rPr lang="es-PE" sz="1400" dirty="0" smtClean="0"/>
              <a:t>Razones académicas • Mejorar la calidad de enseñanza /aprendizaje y planes de estudio • Diversificar la fuente de estudiantes, personal y docentes • Mejorar la investigación– temas internacionales y alianzas internacionales</a:t>
            </a:r>
          </a:p>
          <a:p>
            <a:r>
              <a:rPr lang="es-PE" sz="1400" dirty="0" smtClean="0"/>
              <a:t>Razones </a:t>
            </a:r>
            <a:r>
              <a:rPr lang="es-PE" sz="1400" dirty="0"/>
              <a:t>sociales - culturales • Desarrollar comprensión y competencias interculturales • Aumentar la comprensión de la </a:t>
            </a:r>
            <a:r>
              <a:rPr lang="es-PE" sz="1400" dirty="0" smtClean="0"/>
              <a:t>cultura </a:t>
            </a:r>
            <a:r>
              <a:rPr lang="es-PE" sz="1400" dirty="0"/>
              <a:t>propia y de </a:t>
            </a:r>
            <a:r>
              <a:rPr lang="es-PE" sz="1400" dirty="0" smtClean="0"/>
              <a:t>otros</a:t>
            </a:r>
          </a:p>
          <a:p>
            <a:r>
              <a:rPr lang="es-PE" sz="1400" dirty="0"/>
              <a:t>Razones políticas • Promover la paz y el entendimiento en el mundo • Fortalecer el estatus </a:t>
            </a:r>
            <a:r>
              <a:rPr lang="es-PE" sz="1400" dirty="0" smtClean="0"/>
              <a:t>geopolítico</a:t>
            </a:r>
          </a:p>
          <a:p>
            <a:r>
              <a:rPr lang="es-PE" sz="1400" dirty="0" err="1" smtClean="0"/>
              <a:t>Branding</a:t>
            </a:r>
            <a:r>
              <a:rPr lang="es-PE" sz="1400" dirty="0" smtClean="0"/>
              <a:t> (Marca) </a:t>
            </a:r>
            <a:r>
              <a:rPr lang="es-PE" sz="1400" dirty="0"/>
              <a:t>• Aumentar la reputación en los niveles nacional, regional e internacional • Mejorar la posición en </a:t>
            </a:r>
            <a:r>
              <a:rPr lang="es-PE" sz="1400" dirty="0" err="1" smtClean="0"/>
              <a:t>ránkings</a:t>
            </a:r>
            <a:endParaRPr lang="es-PE" sz="1400" dirty="0" smtClean="0"/>
          </a:p>
          <a:p>
            <a:r>
              <a:rPr lang="es-PE" sz="1400" dirty="0"/>
              <a:t>Razones económicas • Fuente de ingresos alternativos • Preparar a los estudiantes para el mercado </a:t>
            </a:r>
            <a:r>
              <a:rPr lang="es-PE" sz="1400" dirty="0" smtClean="0"/>
              <a:t>laboral</a:t>
            </a:r>
          </a:p>
          <a:p>
            <a:r>
              <a:rPr lang="es-PE" sz="1400" dirty="0"/>
              <a:t>Acreditación   • </a:t>
            </a:r>
            <a:r>
              <a:rPr lang="es-PE" sz="1400" dirty="0" smtClean="0"/>
              <a:t> Cumplimiento </a:t>
            </a:r>
            <a:r>
              <a:rPr lang="es-PE" sz="1400" dirty="0"/>
              <a:t>de estándares de calidad con patrones nacionales e internacionales</a:t>
            </a:r>
          </a:p>
          <a:p>
            <a:endParaRPr lang="es-PE" sz="1000" dirty="0"/>
          </a:p>
          <a:p>
            <a:endParaRPr lang="es-PE" sz="1000" dirty="0" smtClean="0"/>
          </a:p>
          <a:p>
            <a:r>
              <a:rPr lang="es-PE" sz="800" dirty="0" smtClean="0"/>
              <a:t>http</a:t>
            </a:r>
            <a:r>
              <a:rPr lang="es-PE" sz="800" dirty="0"/>
              <a:t>://www.cinda.cl/wp-content/uploads/2013/12/Anexo-6.-ICINDA-nternacionalizaci%C3%B3n1.pdf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Porque la internacionalización</a:t>
            </a:r>
            <a:endParaRPr lang="es-PE" dirty="0"/>
          </a:p>
        </p:txBody>
      </p:sp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465" y="1778000"/>
            <a:ext cx="3040580" cy="2278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190087" y="4152106"/>
            <a:ext cx="2963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 smtClean="0">
                <a:solidFill>
                  <a:srgbClr val="283D52"/>
                </a:solidFill>
              </a:rPr>
              <a:t>Un mundo Globalizado,</a:t>
            </a:r>
          </a:p>
          <a:p>
            <a:pPr algn="ctr"/>
            <a:r>
              <a:rPr lang="es-PE" dirty="0" smtClean="0">
                <a:solidFill>
                  <a:srgbClr val="283D52"/>
                </a:solidFill>
              </a:rPr>
              <a:t>Necesita activas relaciones internacionales</a:t>
            </a:r>
            <a:endParaRPr lang="es-PE" dirty="0">
              <a:solidFill>
                <a:srgbClr val="283D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9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438584" y="1300018"/>
            <a:ext cx="5910261" cy="5069609"/>
          </a:xfrm>
        </p:spPr>
        <p:txBody>
          <a:bodyPr>
            <a:normAutofit/>
          </a:bodyPr>
          <a:lstStyle/>
          <a:p>
            <a:pPr algn="just"/>
            <a:r>
              <a:rPr lang="es-PE" sz="2800" dirty="0">
                <a:solidFill>
                  <a:schemeClr val="accent3"/>
                </a:solidFill>
                <a:latin typeface="Arial Narrow" panose="020B0606020202030204" pitchFamily="34" charset="0"/>
              </a:rPr>
              <a:t>D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esplazamiento temporal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 </a:t>
            </a:r>
            <a:r>
              <a:rPr lang="es-PE" sz="2800" dirty="0" smtClean="0">
                <a:latin typeface="Arial Narrow" panose="020B0606020202030204" pitchFamily="34" charset="0"/>
              </a:rPr>
              <a:t>hacia otra </a:t>
            </a:r>
            <a:r>
              <a:rPr lang="es-PE" sz="2800" dirty="0" smtClean="0">
                <a:latin typeface="Arial Narrow" panose="020B0606020202030204" pitchFamily="34" charset="0"/>
              </a:rPr>
              <a:t>IES </a:t>
            </a:r>
            <a:r>
              <a:rPr lang="es-PE" sz="2800" dirty="0" smtClean="0">
                <a:latin typeface="Arial Narrow" panose="020B0606020202030204" pitchFamily="34" charset="0"/>
              </a:rPr>
              <a:t>de </a:t>
            </a:r>
            <a:r>
              <a:rPr lang="es-PE" sz="2800" dirty="0" smtClean="0">
                <a:latin typeface="Arial Narrow" panose="020B0606020202030204" pitchFamily="34" charset="0"/>
              </a:rPr>
              <a:t>los miembros de una comunidad académica  dentro de un programa específico.</a:t>
            </a:r>
          </a:p>
          <a:p>
            <a:pPr algn="just"/>
            <a:r>
              <a:rPr lang="es-PE" sz="2800" dirty="0">
                <a:latin typeface="Arial Narrow" panose="020B0606020202030204" pitchFamily="34" charset="0"/>
              </a:rPr>
              <a:t>U</a:t>
            </a:r>
            <a:r>
              <a:rPr lang="es-PE" sz="2800" dirty="0" smtClean="0">
                <a:latin typeface="Arial Narrow" panose="020B0606020202030204" pitchFamily="34" charset="0"/>
              </a:rPr>
              <a:t>na alternativa para elevar la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calidad académica competitividad internacional</a:t>
            </a:r>
            <a:r>
              <a:rPr lang="es-PE" sz="2800" dirty="0" smtClean="0">
                <a:solidFill>
                  <a:srgbClr val="310C98"/>
                </a:solidFill>
                <a:latin typeface="Arial Narrow" panose="020B0606020202030204" pitchFamily="34" charset="0"/>
              </a:rPr>
              <a:t> </a:t>
            </a:r>
            <a:r>
              <a:rPr lang="es-PE" sz="2800" dirty="0" smtClean="0">
                <a:latin typeface="Arial Narrow" panose="020B0606020202030204" pitchFamily="34" charset="0"/>
              </a:rPr>
              <a:t>de profesores e investigadores de las IES. </a:t>
            </a:r>
          </a:p>
          <a:p>
            <a:pPr algn="just"/>
            <a:r>
              <a:rPr lang="es-PE" sz="2800" dirty="0" smtClean="0">
                <a:latin typeface="Arial Narrow" panose="020B0606020202030204" pitchFamily="34" charset="0"/>
              </a:rPr>
              <a:t>Promueve la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diversidad</a:t>
            </a:r>
            <a:r>
              <a:rPr lang="es-PE" sz="2800" dirty="0" smtClean="0">
                <a:latin typeface="Arial Narrow" panose="020B0606020202030204" pitchFamily="34" charset="0"/>
              </a:rPr>
              <a:t> y fortalece el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entendimiento intercultural </a:t>
            </a:r>
            <a:r>
              <a:rPr lang="es-PE" sz="2800" dirty="0" smtClean="0">
                <a:latin typeface="Arial Narrow" panose="020B0606020202030204" pitchFamily="34" charset="0"/>
              </a:rPr>
              <a:t>que permite la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solidaridad</a:t>
            </a:r>
            <a:r>
              <a:rPr lang="es-PE" sz="2800" dirty="0" smtClean="0">
                <a:latin typeface="Arial Narrow" panose="020B0606020202030204" pitchFamily="34" charset="0"/>
              </a:rPr>
              <a:t> entre los pueblos, </a:t>
            </a:r>
            <a:r>
              <a:rPr lang="es-PE" sz="2800" dirty="0" smtClean="0">
                <a:solidFill>
                  <a:schemeClr val="accent3"/>
                </a:solidFill>
                <a:latin typeface="Arial Narrow" panose="020B0606020202030204" pitchFamily="34" charset="0"/>
              </a:rPr>
              <a:t>la seguridad </a:t>
            </a:r>
            <a:r>
              <a:rPr lang="es-PE" sz="2800" dirty="0" smtClean="0">
                <a:latin typeface="Arial Narrow" panose="020B0606020202030204" pitchFamily="34" charset="0"/>
              </a:rPr>
              <a:t>entre los humanos y la construcción de un clima de acercamiento mutuo.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PE" sz="4000" dirty="0"/>
              <a:t>¿</a:t>
            </a:r>
            <a:r>
              <a:rPr lang="es-PE" sz="4000" dirty="0" smtClean="0"/>
              <a:t>QUÉ ES LA MOVILIDAD?</a:t>
            </a:r>
            <a:endParaRPr lang="es-PE" sz="40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49" r="12572" b="16407"/>
          <a:stretch/>
        </p:blipFill>
        <p:spPr>
          <a:xfrm>
            <a:off x="7000007" y="2535382"/>
            <a:ext cx="4590451" cy="249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9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72577" y="1412240"/>
            <a:ext cx="6149253" cy="4748213"/>
          </a:xfrm>
        </p:spPr>
        <p:txBody>
          <a:bodyPr>
            <a:normAutofit fontScale="92500"/>
          </a:bodyPr>
          <a:lstStyle/>
          <a:p>
            <a:pPr marL="457200" indent="-457200" algn="just">
              <a:buAutoNum type="alphaLcParenR"/>
            </a:pPr>
            <a:r>
              <a:rPr lang="en-US" sz="2800" b="1" dirty="0" err="1" smtClean="0">
                <a:solidFill>
                  <a:schemeClr val="accent3"/>
                </a:solidFill>
              </a:rPr>
              <a:t>Asistencia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solidFill>
                  <a:schemeClr val="accent3"/>
                </a:solidFill>
              </a:rPr>
              <a:t>a </a:t>
            </a:r>
            <a:r>
              <a:rPr lang="en-US" sz="2800" b="1" dirty="0" err="1">
                <a:solidFill>
                  <a:schemeClr val="accent3"/>
                </a:solidFill>
              </a:rPr>
              <a:t>eventos</a:t>
            </a:r>
            <a:r>
              <a:rPr lang="en-US" sz="2800" b="1" dirty="0">
                <a:solidFill>
                  <a:schemeClr val="accent3"/>
                </a:solidFill>
              </a:rPr>
              <a:t> </a:t>
            </a:r>
            <a:r>
              <a:rPr lang="en-US" sz="2800" b="1" dirty="0" err="1" smtClean="0">
                <a:solidFill>
                  <a:schemeClr val="accent3"/>
                </a:solidFill>
              </a:rPr>
              <a:t>académicos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>
                <a:solidFill>
                  <a:schemeClr val="accent3"/>
                </a:solidFill>
              </a:rPr>
              <a:t>de </a:t>
            </a:r>
            <a:r>
              <a:rPr lang="en-US" sz="2800" b="1" dirty="0" err="1" smtClean="0">
                <a:solidFill>
                  <a:schemeClr val="accent3"/>
                </a:solidFill>
              </a:rPr>
              <a:t>carácter</a:t>
            </a:r>
            <a:r>
              <a:rPr lang="en-US" sz="2800" b="1" dirty="0" smtClean="0">
                <a:solidFill>
                  <a:schemeClr val="accent3"/>
                </a:solidFill>
              </a:rPr>
              <a:t> </a:t>
            </a:r>
            <a:r>
              <a:rPr lang="en-US" sz="2800" b="1" dirty="0" err="1">
                <a:solidFill>
                  <a:schemeClr val="accent3"/>
                </a:solidFill>
              </a:rPr>
              <a:t>internacional</a:t>
            </a:r>
            <a:r>
              <a:rPr lang="en-US" sz="2800" b="1" dirty="0">
                <a:solidFill>
                  <a:schemeClr val="accent3"/>
                </a:solidFill>
              </a:rPr>
              <a:t>.- </a:t>
            </a:r>
            <a:endParaRPr lang="en-US" sz="2800" b="1" dirty="0" smtClean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r>
              <a:rPr lang="en-US" dirty="0" err="1" smtClean="0"/>
              <a:t>Existen</a:t>
            </a:r>
            <a:r>
              <a:rPr lang="en-US" dirty="0" smtClean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/>
              <a:t>eventos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: </a:t>
            </a:r>
            <a:r>
              <a:rPr lang="en-US" sz="2400" b="1" u="sng" dirty="0" err="1">
                <a:solidFill>
                  <a:srgbClr val="000066"/>
                </a:solidFill>
              </a:rPr>
              <a:t>talleres</a:t>
            </a:r>
            <a:r>
              <a:rPr lang="en-US" sz="2400" b="1" u="sng" dirty="0">
                <a:solidFill>
                  <a:srgbClr val="000066"/>
                </a:solidFill>
              </a:rPr>
              <a:t>, </a:t>
            </a:r>
            <a:r>
              <a:rPr lang="en-US" sz="2400" b="1" u="sng" dirty="0" err="1">
                <a:solidFill>
                  <a:srgbClr val="000066"/>
                </a:solidFill>
              </a:rPr>
              <a:t>seminarios</a:t>
            </a:r>
            <a:r>
              <a:rPr lang="en-US" sz="2400" b="1" u="sng" dirty="0">
                <a:solidFill>
                  <a:srgbClr val="000066"/>
                </a:solidFill>
              </a:rPr>
              <a:t>, </a:t>
            </a:r>
            <a:r>
              <a:rPr lang="en-US" sz="2400" b="1" u="sng" dirty="0" err="1">
                <a:solidFill>
                  <a:srgbClr val="000066"/>
                </a:solidFill>
              </a:rPr>
              <a:t>congresos</a:t>
            </a:r>
            <a:r>
              <a:rPr lang="en-US" sz="2400" b="1" u="sng" dirty="0">
                <a:solidFill>
                  <a:srgbClr val="000066"/>
                </a:solidFill>
              </a:rPr>
              <a:t>, </a:t>
            </a:r>
            <a:r>
              <a:rPr lang="en-US" sz="2400" b="1" u="sng" dirty="0" err="1">
                <a:solidFill>
                  <a:srgbClr val="000066"/>
                </a:solidFill>
              </a:rPr>
              <a:t>conferencias</a:t>
            </a:r>
            <a:r>
              <a:rPr lang="en-US" sz="2400" b="1" u="sng" dirty="0">
                <a:solidFill>
                  <a:srgbClr val="000066"/>
                </a:solidFill>
              </a:rPr>
              <a:t>, </a:t>
            </a:r>
            <a:r>
              <a:rPr lang="en-US" sz="2400" b="1" u="sng" dirty="0" err="1">
                <a:solidFill>
                  <a:srgbClr val="000066"/>
                </a:solidFill>
              </a:rPr>
              <a:t>simposios</a:t>
            </a:r>
            <a:r>
              <a:rPr lang="en-US" sz="2400" b="1" u="sng" dirty="0">
                <a:solidFill>
                  <a:srgbClr val="000066"/>
                </a:solidFill>
              </a:rPr>
              <a:t>,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foros</a:t>
            </a:r>
            <a:r>
              <a:rPr lang="en-US" sz="2800" b="1" u="sng" dirty="0" smtClean="0">
                <a:solidFill>
                  <a:srgbClr val="000066"/>
                </a:solidFill>
              </a:rPr>
              <a:t> </a:t>
            </a:r>
            <a:r>
              <a:rPr lang="es-ES" sz="2400" b="1" u="sng" dirty="0" smtClean="0"/>
              <a:t>y </a:t>
            </a:r>
            <a:r>
              <a:rPr lang="es-ES" sz="2400" b="1" u="sng" dirty="0"/>
              <a:t>coloquios</a:t>
            </a:r>
            <a:r>
              <a:rPr lang="es-ES" dirty="0"/>
              <a:t>, en los que el docente puede viajar como </a:t>
            </a:r>
            <a:r>
              <a:rPr lang="es-ES" b="1" u="sng" dirty="0">
                <a:solidFill>
                  <a:srgbClr val="000066"/>
                </a:solidFill>
              </a:rPr>
              <a:t>ponente o como asistente</a:t>
            </a:r>
            <a:r>
              <a:rPr lang="es-ES" dirty="0"/>
              <a:t>. El </a:t>
            </a:r>
            <a:r>
              <a:rPr lang="es-ES" dirty="0" smtClean="0"/>
              <a:t>objetivo de </a:t>
            </a:r>
            <a:r>
              <a:rPr lang="es-ES" dirty="0"/>
              <a:t>estas actividades es contribuir al desarrollo de los programas curriculares o a </a:t>
            </a:r>
            <a:r>
              <a:rPr lang="es-ES" dirty="0" smtClean="0"/>
              <a:t>las </a:t>
            </a:r>
            <a:r>
              <a:rPr lang="en-US" dirty="0" err="1" smtClean="0"/>
              <a:t>actividades</a:t>
            </a:r>
            <a:r>
              <a:rPr lang="en-US" dirty="0" smtClean="0"/>
              <a:t> </a:t>
            </a:r>
            <a:r>
              <a:rPr lang="en-US" dirty="0"/>
              <a:t>de </a:t>
            </a:r>
            <a:r>
              <a:rPr lang="en-US" dirty="0" err="1"/>
              <a:t>docencia</a:t>
            </a:r>
            <a:r>
              <a:rPr lang="en-US" dirty="0"/>
              <a:t> e </a:t>
            </a:r>
            <a:r>
              <a:rPr lang="en-US" dirty="0" err="1"/>
              <a:t>investigacion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b</a:t>
            </a:r>
            <a:r>
              <a:rPr lang="en-US" sz="2800" b="1" dirty="0">
                <a:solidFill>
                  <a:schemeClr val="accent3"/>
                </a:solidFill>
              </a:rPr>
              <a:t>) </a:t>
            </a:r>
            <a:r>
              <a:rPr lang="en-US" sz="2800" b="1" dirty="0" err="1">
                <a:solidFill>
                  <a:schemeClr val="accent3"/>
                </a:solidFill>
              </a:rPr>
              <a:t>Actividades</a:t>
            </a:r>
            <a:r>
              <a:rPr lang="en-US" sz="2800" b="1" dirty="0">
                <a:solidFill>
                  <a:schemeClr val="accent3"/>
                </a:solidFill>
              </a:rPr>
              <a:t> de </a:t>
            </a:r>
            <a:r>
              <a:rPr lang="en-US" sz="2800" b="1" dirty="0" err="1">
                <a:solidFill>
                  <a:schemeClr val="accent3"/>
                </a:solidFill>
              </a:rPr>
              <a:t>docencia</a:t>
            </a:r>
            <a:r>
              <a:rPr lang="en-US" sz="2800" b="1" dirty="0" smtClean="0">
                <a:solidFill>
                  <a:schemeClr val="accent3"/>
                </a:solidFill>
              </a:rPr>
              <a:t>.-</a:t>
            </a:r>
          </a:p>
          <a:p>
            <a:pPr marL="0" indent="0" algn="just">
              <a:buNone/>
            </a:pPr>
            <a:r>
              <a:rPr lang="en-US" dirty="0" smtClean="0"/>
              <a:t> </a:t>
            </a:r>
            <a:r>
              <a:rPr lang="en-US" dirty="0"/>
              <a:t>Este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movilidad</a:t>
            </a:r>
            <a:r>
              <a:rPr lang="en-US" dirty="0"/>
              <a:t> </a:t>
            </a:r>
            <a:r>
              <a:rPr lang="en-US" dirty="0" err="1"/>
              <a:t>pretende</a:t>
            </a:r>
            <a:r>
              <a:rPr lang="en-US" dirty="0"/>
              <a:t> </a:t>
            </a:r>
            <a:r>
              <a:rPr lang="en-US" dirty="0" err="1"/>
              <a:t>fomentar</a:t>
            </a:r>
            <a:r>
              <a:rPr lang="en-US" dirty="0"/>
              <a:t> el </a:t>
            </a:r>
            <a:r>
              <a:rPr lang="en-US" sz="2400" b="1" u="sng" dirty="0" err="1">
                <a:solidFill>
                  <a:srgbClr val="000066"/>
                </a:solidFill>
              </a:rPr>
              <a:t>intercambio</a:t>
            </a:r>
            <a:r>
              <a:rPr lang="en-US" dirty="0"/>
              <a:t> </a:t>
            </a:r>
            <a:r>
              <a:rPr lang="en-US" dirty="0" smtClean="0"/>
              <a:t>de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competencias</a:t>
            </a:r>
            <a:r>
              <a:rPr lang="en-US" sz="2400" b="1" u="sng" dirty="0" smtClean="0">
                <a:solidFill>
                  <a:srgbClr val="000066"/>
                </a:solidFill>
              </a:rPr>
              <a:t> </a:t>
            </a:r>
            <a:r>
              <a:rPr lang="en-US" sz="2400" b="1" u="sng" dirty="0">
                <a:solidFill>
                  <a:srgbClr val="000066"/>
                </a:solidFill>
              </a:rPr>
              <a:t>y </a:t>
            </a:r>
            <a:r>
              <a:rPr lang="en-US" sz="2400" b="1" u="sng" dirty="0" err="1">
                <a:solidFill>
                  <a:srgbClr val="000066"/>
                </a:solidFill>
              </a:rPr>
              <a:t>experiencias</a:t>
            </a:r>
            <a:r>
              <a:rPr lang="en-US" sz="2400" b="1" u="sng" dirty="0">
                <a:solidFill>
                  <a:srgbClr val="000066"/>
                </a:solidFill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</a:rPr>
              <a:t>sobre</a:t>
            </a:r>
            <a:r>
              <a:rPr lang="en-US" sz="2400" b="1" u="sng" dirty="0">
                <a:solidFill>
                  <a:srgbClr val="000066"/>
                </a:solidFill>
              </a:rPr>
              <a:t>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métodos</a:t>
            </a:r>
            <a:r>
              <a:rPr lang="en-US" sz="2400" b="1" u="sng" dirty="0" smtClean="0">
                <a:solidFill>
                  <a:srgbClr val="000066"/>
                </a:solidFill>
              </a:rPr>
              <a:t>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pedagógicos</a:t>
            </a:r>
            <a:r>
              <a:rPr lang="en-US" dirty="0"/>
              <a:t>. </a:t>
            </a:r>
            <a:r>
              <a:rPr lang="en-US" dirty="0" err="1"/>
              <a:t>Permite</a:t>
            </a:r>
            <a:r>
              <a:rPr lang="en-US" dirty="0"/>
              <a:t> al </a:t>
            </a:r>
            <a:r>
              <a:rPr lang="en-US" dirty="0" err="1"/>
              <a:t>docente</a:t>
            </a:r>
            <a:r>
              <a:rPr lang="en-US" dirty="0"/>
              <a:t> </a:t>
            </a:r>
            <a:r>
              <a:rPr lang="en-US" dirty="0" err="1"/>
              <a:t>estar</a:t>
            </a:r>
            <a:r>
              <a:rPr lang="en-US" dirty="0"/>
              <a:t> </a:t>
            </a:r>
            <a:r>
              <a:rPr lang="en-US" dirty="0" err="1" smtClean="0"/>
              <a:t>inmerso</a:t>
            </a:r>
            <a:r>
              <a:rPr lang="en-US" dirty="0" smtClean="0"/>
              <a:t> </a:t>
            </a:r>
            <a:r>
              <a:rPr lang="es-ES" dirty="0" smtClean="0"/>
              <a:t>en </a:t>
            </a:r>
            <a:r>
              <a:rPr lang="es-ES" dirty="0"/>
              <a:t>un sistema de </a:t>
            </a:r>
            <a:r>
              <a:rPr lang="es-ES" dirty="0" err="1"/>
              <a:t>educacion</a:t>
            </a:r>
            <a:r>
              <a:rPr lang="es-ES" dirty="0"/>
              <a:t> diferente al suyo y, por ende, contribuir al desarrollo </a:t>
            </a:r>
            <a:r>
              <a:rPr lang="es-ES" dirty="0" smtClean="0"/>
              <a:t>curricular </a:t>
            </a:r>
            <a:r>
              <a:rPr lang="en-US" dirty="0" smtClean="0"/>
              <a:t>del </a:t>
            </a:r>
            <a:r>
              <a:rPr lang="en-US" dirty="0" err="1"/>
              <a:t>propio</a:t>
            </a:r>
            <a:r>
              <a:rPr lang="en-US" b="1" dirty="0"/>
              <a:t>.</a:t>
            </a:r>
            <a:endParaRPr lang="es-PE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TIPOS DE MOVILIDAD DOCENTE NACIONAL E INTERNACIONAL</a:t>
            </a:r>
            <a:endParaRPr lang="es-PE" dirty="0"/>
          </a:p>
        </p:txBody>
      </p:sp>
      <p:pic>
        <p:nvPicPr>
          <p:cNvPr id="2052" name="Picture 4" descr="Resultado de imagen para MOVILIDAD DOCEN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122" y="2078182"/>
            <a:ext cx="5025160" cy="31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3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04603" y="1404851"/>
            <a:ext cx="862029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c) Actividades investigativas.- 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rgbClr val="000066"/>
                </a:solidFill>
              </a:rPr>
              <a:t>Los </a:t>
            </a:r>
            <a:r>
              <a:rPr lang="es-ES" sz="2000" dirty="0">
                <a:solidFill>
                  <a:srgbClr val="000066"/>
                </a:solidFill>
              </a:rPr>
              <a:t>docentes tienen la posibilidad de viajar a IES </a:t>
            </a:r>
            <a:r>
              <a:rPr lang="es-ES" sz="2000" dirty="0" smtClean="0">
                <a:solidFill>
                  <a:srgbClr val="000066"/>
                </a:solidFill>
              </a:rPr>
              <a:t>nacionales, </a:t>
            </a:r>
            <a:r>
              <a:rPr lang="en-US" sz="2000" dirty="0" err="1" smtClean="0">
                <a:solidFill>
                  <a:srgbClr val="000066"/>
                </a:solidFill>
              </a:rPr>
              <a:t>extranjeras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000" dirty="0">
                <a:solidFill>
                  <a:srgbClr val="000066"/>
                </a:solidFill>
              </a:rPr>
              <a:t>o </a:t>
            </a:r>
            <a:r>
              <a:rPr lang="en-US" sz="2000" dirty="0" err="1">
                <a:solidFill>
                  <a:srgbClr val="000066"/>
                </a:solidFill>
              </a:rPr>
              <a:t>centros</a:t>
            </a:r>
            <a:r>
              <a:rPr lang="en-US" sz="2000" dirty="0">
                <a:solidFill>
                  <a:srgbClr val="000066"/>
                </a:solidFill>
              </a:rPr>
              <a:t> de </a:t>
            </a:r>
            <a:r>
              <a:rPr lang="en-US" sz="2000" dirty="0" smtClean="0">
                <a:solidFill>
                  <a:srgbClr val="000066"/>
                </a:solidFill>
              </a:rPr>
              <a:t>investigation </a:t>
            </a:r>
            <a:r>
              <a:rPr lang="en-US" sz="2000" dirty="0">
                <a:solidFill>
                  <a:srgbClr val="000066"/>
                </a:solidFill>
              </a:rPr>
              <a:t>para </a:t>
            </a:r>
            <a:r>
              <a:rPr lang="en-US" sz="2000" dirty="0" err="1" smtClean="0">
                <a:solidFill>
                  <a:srgbClr val="000066"/>
                </a:solidFill>
              </a:rPr>
              <a:t>realizar</a:t>
            </a:r>
            <a:r>
              <a:rPr lang="en-US" sz="2000" dirty="0" smtClean="0">
                <a:solidFill>
                  <a:srgbClr val="000066"/>
                </a:solidFill>
              </a:rPr>
              <a:t> </a:t>
            </a:r>
            <a:r>
              <a:rPr lang="en-US" sz="2400" b="1" u="sng" dirty="0" err="1">
                <a:solidFill>
                  <a:srgbClr val="000066"/>
                </a:solidFill>
              </a:rPr>
              <a:t>visitas</a:t>
            </a:r>
            <a:r>
              <a:rPr lang="en-US" sz="2400" b="1" u="sng" dirty="0">
                <a:solidFill>
                  <a:srgbClr val="000066"/>
                </a:solidFill>
              </a:rPr>
              <a:t> o estancias de </a:t>
            </a:r>
            <a:r>
              <a:rPr lang="en-US" sz="2400" b="1" u="sng" dirty="0" smtClean="0">
                <a:solidFill>
                  <a:srgbClr val="000066"/>
                </a:solidFill>
              </a:rPr>
              <a:t>investigation </a:t>
            </a:r>
            <a:r>
              <a:rPr lang="en-US" sz="2400" b="1" u="sng" dirty="0" err="1" smtClean="0">
                <a:solidFill>
                  <a:srgbClr val="000066"/>
                </a:solidFill>
              </a:rPr>
              <a:t>por</a:t>
            </a:r>
            <a:r>
              <a:rPr lang="en-US" sz="2400" b="1" u="sng" dirty="0" smtClean="0">
                <a:solidFill>
                  <a:srgbClr val="000066"/>
                </a:solidFill>
              </a:rPr>
              <a:t> </a:t>
            </a:r>
            <a:r>
              <a:rPr lang="es-ES" sz="2400" b="1" u="sng" dirty="0" smtClean="0">
                <a:solidFill>
                  <a:srgbClr val="000066"/>
                </a:solidFill>
              </a:rPr>
              <a:t>un </a:t>
            </a:r>
            <a:r>
              <a:rPr lang="es-ES" sz="2400" b="1" u="sng" dirty="0">
                <a:solidFill>
                  <a:srgbClr val="000066"/>
                </a:solidFill>
              </a:rPr>
              <a:t>periodo determinado</a:t>
            </a:r>
            <a:r>
              <a:rPr lang="es-ES" sz="2000" dirty="0">
                <a:solidFill>
                  <a:srgbClr val="000066"/>
                </a:solidFill>
              </a:rPr>
              <a:t>. Las visitas se caracterizan por ser de </a:t>
            </a:r>
            <a:r>
              <a:rPr lang="es-ES" sz="2400" b="1" u="sng" dirty="0">
                <a:solidFill>
                  <a:srgbClr val="000066"/>
                </a:solidFill>
              </a:rPr>
              <a:t>corta </a:t>
            </a:r>
            <a:r>
              <a:rPr lang="es-ES" sz="2400" b="1" u="sng" dirty="0" smtClean="0">
                <a:solidFill>
                  <a:srgbClr val="000066"/>
                </a:solidFill>
              </a:rPr>
              <a:t>duración </a:t>
            </a:r>
            <a:r>
              <a:rPr lang="es-ES" sz="2000" dirty="0" smtClean="0">
                <a:solidFill>
                  <a:srgbClr val="000066"/>
                </a:solidFill>
              </a:rPr>
              <a:t>(según programa)</a:t>
            </a:r>
            <a:r>
              <a:rPr lang="es-ES" dirty="0" smtClean="0">
                <a:solidFill>
                  <a:srgbClr val="000066"/>
                </a:solidFill>
              </a:rPr>
              <a:t>, </a:t>
            </a:r>
            <a:r>
              <a:rPr lang="es-ES" sz="2000" dirty="0">
                <a:solidFill>
                  <a:srgbClr val="000066"/>
                </a:solidFill>
              </a:rPr>
              <a:t>permitiendo </a:t>
            </a:r>
            <a:r>
              <a:rPr lang="es-ES" sz="2000" dirty="0" smtClean="0">
                <a:solidFill>
                  <a:srgbClr val="000066"/>
                </a:solidFill>
              </a:rPr>
              <a:t>al docente </a:t>
            </a:r>
            <a:r>
              <a:rPr lang="es-ES" sz="2000" dirty="0">
                <a:solidFill>
                  <a:srgbClr val="000066"/>
                </a:solidFill>
              </a:rPr>
              <a:t>conocer de primera mano, las instalaciones de </a:t>
            </a:r>
            <a:r>
              <a:rPr lang="es-ES" sz="2000" dirty="0" smtClean="0">
                <a:solidFill>
                  <a:srgbClr val="000066"/>
                </a:solidFill>
              </a:rPr>
              <a:t>investigación </a:t>
            </a:r>
            <a:r>
              <a:rPr lang="es-ES" sz="2000" dirty="0">
                <a:solidFill>
                  <a:srgbClr val="000066"/>
                </a:solidFill>
              </a:rPr>
              <a:t>y tener un </a:t>
            </a:r>
            <a:r>
              <a:rPr lang="es-ES" sz="2000" dirty="0" smtClean="0">
                <a:solidFill>
                  <a:srgbClr val="000066"/>
                </a:solidFill>
              </a:rPr>
              <a:t>primer acercamiento </a:t>
            </a:r>
            <a:r>
              <a:rPr lang="es-ES" sz="2000" dirty="0">
                <a:solidFill>
                  <a:srgbClr val="000066"/>
                </a:solidFill>
              </a:rPr>
              <a:t>con la </a:t>
            </a:r>
            <a:r>
              <a:rPr lang="es-ES" sz="2000" dirty="0" smtClean="0">
                <a:solidFill>
                  <a:srgbClr val="000066"/>
                </a:solidFill>
              </a:rPr>
              <a:t>institución </a:t>
            </a:r>
            <a:r>
              <a:rPr lang="es-ES" sz="2000" dirty="0">
                <a:solidFill>
                  <a:srgbClr val="000066"/>
                </a:solidFill>
              </a:rPr>
              <a:t>par</a:t>
            </a:r>
            <a:r>
              <a:rPr lang="es-ES" sz="2000" dirty="0" smtClean="0">
                <a:solidFill>
                  <a:srgbClr val="000066"/>
                </a:solidFill>
              </a:rPr>
              <a:t>.</a:t>
            </a:r>
          </a:p>
          <a:p>
            <a:endParaRPr lang="es-ES" dirty="0" smtClean="0">
              <a:solidFill>
                <a:srgbClr val="000066"/>
              </a:solidFill>
            </a:endParaRPr>
          </a:p>
          <a:p>
            <a:endParaRPr lang="es-ES" dirty="0">
              <a:solidFill>
                <a:srgbClr val="000066"/>
              </a:solidFill>
            </a:endParaRPr>
          </a:p>
          <a:p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d) 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Formación </a:t>
            </a:r>
            <a:r>
              <a:rPr lang="es-ES" sz="2800" b="1" dirty="0" err="1">
                <a:solidFill>
                  <a:schemeClr val="accent6">
                    <a:lumMod val="75000"/>
                  </a:schemeClr>
                </a:solidFill>
              </a:rPr>
              <a:t>postgradual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s-ES" sz="2800" b="1" dirty="0" smtClean="0">
                <a:solidFill>
                  <a:schemeClr val="accent6">
                    <a:lumMod val="75000"/>
                  </a:schemeClr>
                </a:solidFill>
              </a:rPr>
              <a:t>maestrías </a:t>
            </a:r>
            <a:r>
              <a:rPr lang="es-ES" sz="2800" b="1" dirty="0">
                <a:solidFill>
                  <a:schemeClr val="accent6">
                    <a:lumMod val="75000"/>
                  </a:schemeClr>
                </a:solidFill>
              </a:rPr>
              <a:t>y doctorados).- </a:t>
            </a:r>
            <a:endParaRPr lang="es-ES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just"/>
            <a:r>
              <a:rPr lang="es-ES" sz="2000" dirty="0" smtClean="0">
                <a:solidFill>
                  <a:srgbClr val="002060"/>
                </a:solidFill>
              </a:rPr>
              <a:t>Proceso </a:t>
            </a:r>
            <a:r>
              <a:rPr lang="es-ES" sz="2000" dirty="0">
                <a:solidFill>
                  <a:srgbClr val="002060"/>
                </a:solidFill>
              </a:rPr>
              <a:t>en el que docentes de </a:t>
            </a:r>
            <a:r>
              <a:rPr lang="es-ES" sz="2000" dirty="0" smtClean="0">
                <a:solidFill>
                  <a:srgbClr val="002060"/>
                </a:solidFill>
              </a:rPr>
              <a:t>las IES </a:t>
            </a:r>
            <a:r>
              <a:rPr lang="es-ES" sz="2000" dirty="0">
                <a:solidFill>
                  <a:srgbClr val="002060"/>
                </a:solidFill>
              </a:rPr>
              <a:t>viajan </a:t>
            </a:r>
            <a:r>
              <a:rPr lang="es-ES" sz="2000" dirty="0" smtClean="0">
                <a:solidFill>
                  <a:srgbClr val="002060"/>
                </a:solidFill>
              </a:rPr>
              <a:t>a otra entidad nacional o extranjera para </a:t>
            </a:r>
            <a:r>
              <a:rPr lang="es-ES" sz="2400" b="1" u="sng" dirty="0">
                <a:solidFill>
                  <a:srgbClr val="000066"/>
                </a:solidFill>
              </a:rPr>
              <a:t>complementar su </a:t>
            </a:r>
            <a:r>
              <a:rPr lang="es-ES" sz="2400" b="1" u="sng" dirty="0" smtClean="0">
                <a:solidFill>
                  <a:srgbClr val="000066"/>
                </a:solidFill>
              </a:rPr>
              <a:t>formación </a:t>
            </a:r>
            <a:r>
              <a:rPr lang="es-ES" sz="2400" b="1" u="sng" dirty="0">
                <a:solidFill>
                  <a:srgbClr val="000066"/>
                </a:solidFill>
              </a:rPr>
              <a:t>en programas de </a:t>
            </a:r>
            <a:r>
              <a:rPr lang="es-ES" sz="2400" b="1" u="sng" dirty="0" smtClean="0">
                <a:solidFill>
                  <a:srgbClr val="000066"/>
                </a:solidFill>
              </a:rPr>
              <a:t>Maestría </a:t>
            </a:r>
            <a:r>
              <a:rPr lang="es-ES" sz="2400" b="1" u="sng" dirty="0">
                <a:solidFill>
                  <a:srgbClr val="000066"/>
                </a:solidFill>
              </a:rPr>
              <a:t>y </a:t>
            </a:r>
            <a:r>
              <a:rPr lang="es-ES" sz="2400" b="1" u="sng" dirty="0" smtClean="0">
                <a:solidFill>
                  <a:srgbClr val="000066"/>
                </a:solidFill>
              </a:rPr>
              <a:t>Doctorado </a:t>
            </a:r>
            <a:r>
              <a:rPr lang="es-ES" sz="2000" dirty="0" smtClean="0">
                <a:solidFill>
                  <a:srgbClr val="002060"/>
                </a:solidFill>
              </a:rPr>
              <a:t>y </a:t>
            </a:r>
            <a:r>
              <a:rPr lang="es-ES" sz="2000" dirty="0">
                <a:solidFill>
                  <a:srgbClr val="002060"/>
                </a:solidFill>
              </a:rPr>
              <a:t>al mismo tiempo tienen la posibilidad de </a:t>
            </a:r>
            <a:r>
              <a:rPr lang="es-ES" sz="2400" b="1" u="sng" dirty="0">
                <a:solidFill>
                  <a:srgbClr val="000066"/>
                </a:solidFill>
              </a:rPr>
              <a:t>ejercer actividades de </a:t>
            </a:r>
            <a:r>
              <a:rPr lang="es-ES" sz="2400" b="1" u="sng" dirty="0" smtClean="0">
                <a:solidFill>
                  <a:srgbClr val="000066"/>
                </a:solidFill>
              </a:rPr>
              <a:t>investigación </a:t>
            </a:r>
            <a:r>
              <a:rPr lang="es-ES" sz="2400" b="1" u="sng" dirty="0">
                <a:solidFill>
                  <a:srgbClr val="000066"/>
                </a:solidFill>
              </a:rPr>
              <a:t>y docencia.</a:t>
            </a:r>
            <a:endParaRPr lang="en-US" sz="2400" b="1" u="sng" dirty="0">
              <a:solidFill>
                <a:srgbClr val="000066"/>
              </a:solidFill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>
          <a:xfrm>
            <a:off x="0" y="73221"/>
            <a:ext cx="10515600" cy="1039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s-PE" dirty="0" smtClean="0"/>
              <a:t>TIPOS DE MOVILIDAD DOCENTE NACIONAL E INTERNACIONAL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22149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1"/>
          </p:nvPr>
        </p:nvSpPr>
        <p:spPr>
          <a:xfrm>
            <a:off x="1271410" y="1179795"/>
            <a:ext cx="9333641" cy="4748213"/>
          </a:xfrm>
        </p:spPr>
        <p:txBody>
          <a:bodyPr>
            <a:normAutofit lnSpcReduction="10000"/>
          </a:bodyPr>
          <a:lstStyle/>
          <a:p>
            <a:endParaRPr lang="es-ES" dirty="0" smtClean="0"/>
          </a:p>
          <a:p>
            <a:r>
              <a:rPr lang="es-ES" sz="2400" dirty="0" smtClean="0"/>
              <a:t>Los docentes </a:t>
            </a:r>
            <a:r>
              <a:rPr lang="es-ES" sz="2400" dirty="0"/>
              <a:t>de la UPT, para considerarse aptos para postular a una movilidad,</a:t>
            </a:r>
          </a:p>
          <a:p>
            <a:pPr marL="0" indent="0">
              <a:buNone/>
            </a:pPr>
            <a:r>
              <a:rPr lang="es-ES" sz="2400" dirty="0"/>
              <a:t>deben cumplir los siguientes requisitos</a:t>
            </a:r>
            <a:r>
              <a:rPr lang="es-ES" sz="2400" dirty="0" smtClean="0"/>
              <a:t>:</a:t>
            </a:r>
          </a:p>
          <a:p>
            <a:pPr marL="0" indent="0">
              <a:buNone/>
            </a:pPr>
            <a:endParaRPr lang="es-ES" dirty="0"/>
          </a:p>
          <a:p>
            <a:pPr marL="457200" indent="-457200" algn="just">
              <a:buAutoNum type="alphaLcParenR"/>
            </a:pPr>
            <a:r>
              <a:rPr lang="es-ES" sz="2800" b="1" dirty="0" smtClean="0">
                <a:solidFill>
                  <a:schemeClr val="accent3"/>
                </a:solidFill>
              </a:rPr>
              <a:t>Ser </a:t>
            </a:r>
            <a:r>
              <a:rPr lang="es-ES" sz="2800" b="1" dirty="0">
                <a:solidFill>
                  <a:schemeClr val="accent3"/>
                </a:solidFill>
              </a:rPr>
              <a:t>docente ordinario o contratado a tiempo completo con no menos de tres años </a:t>
            </a:r>
            <a:r>
              <a:rPr lang="es-ES" sz="2800" b="1" dirty="0" smtClean="0">
                <a:solidFill>
                  <a:schemeClr val="accent3"/>
                </a:solidFill>
              </a:rPr>
              <a:t>o seis </a:t>
            </a:r>
            <a:r>
              <a:rPr lang="es-ES" sz="2800" b="1" dirty="0">
                <a:solidFill>
                  <a:schemeClr val="accent3"/>
                </a:solidFill>
              </a:rPr>
              <a:t>semestres académicos continuados en la UPT</a:t>
            </a:r>
            <a:r>
              <a:rPr lang="es-ES" sz="2800" b="1" dirty="0" smtClean="0">
                <a:solidFill>
                  <a:schemeClr val="accent3"/>
                </a:solidFill>
              </a:rPr>
              <a:t>.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n-US" sz="1400" b="1" i="1" dirty="0"/>
              <a:t>REGLAMENTO DE MOVILIDAD ACADEMICA </a:t>
            </a:r>
            <a:r>
              <a:rPr lang="en-US" sz="1400" b="1" i="1" dirty="0" smtClean="0"/>
              <a:t>DE DOCENTES</a:t>
            </a:r>
          </a:p>
          <a:p>
            <a:pPr marL="0" indent="0">
              <a:buNone/>
            </a:pPr>
            <a:r>
              <a:rPr lang="en-US" sz="1400" i="1" dirty="0"/>
              <a:t>CAPITULO IV</a:t>
            </a:r>
          </a:p>
          <a:p>
            <a:pPr marL="0" indent="0">
              <a:buNone/>
            </a:pPr>
            <a:r>
              <a:rPr lang="es-ES" sz="1400" i="1" dirty="0"/>
              <a:t>REQUSITOS DE LA MOVILIDAD ACADEMICA DOCENTE </a:t>
            </a:r>
            <a:r>
              <a:rPr lang="es-ES" sz="1400" i="1" dirty="0" smtClean="0"/>
              <a:t>SALIENTE</a:t>
            </a:r>
          </a:p>
          <a:p>
            <a:pPr marL="0" indent="0">
              <a:buNone/>
            </a:pPr>
            <a:r>
              <a:rPr lang="en-US" sz="1400" i="1" dirty="0" err="1" smtClean="0"/>
              <a:t>Artículo</a:t>
            </a:r>
            <a:r>
              <a:rPr lang="en-US" sz="1400" i="1" dirty="0" smtClean="0"/>
              <a:t> 10</a:t>
            </a:r>
            <a:endParaRPr lang="en-US" sz="1400" i="1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¿Quiénes pueden participar de la Movilidad Docente?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92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ítulo 7"/>
          <p:cNvSpPr>
            <a:spLocks noGrp="1"/>
          </p:cNvSpPr>
          <p:nvPr/>
        </p:nvSpPr>
        <p:spPr>
          <a:xfrm>
            <a:off x="828811" y="3240675"/>
            <a:ext cx="10515600" cy="10398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s-PE" sz="6000" dirty="0" smtClean="0">
                <a:solidFill>
                  <a:srgbClr val="002060"/>
                </a:solidFill>
              </a:rPr>
              <a:t>EXISTEN 5 </a:t>
            </a:r>
            <a:r>
              <a:rPr lang="es-PE" sz="6000" dirty="0" smtClean="0">
                <a:solidFill>
                  <a:srgbClr val="002060"/>
                </a:solidFill>
              </a:rPr>
              <a:t>PROGRAMAS INTERNACIONALES </a:t>
            </a:r>
            <a:r>
              <a:rPr lang="es-PE" sz="6000" dirty="0">
                <a:solidFill>
                  <a:srgbClr val="002060"/>
                </a:solidFill>
              </a:rPr>
              <a:t>DE MOVILIDAD DOCENTE </a:t>
            </a:r>
          </a:p>
        </p:txBody>
      </p:sp>
    </p:spTree>
    <p:extLst>
      <p:ext uri="{BB962C8B-B14F-4D97-AF65-F5344CB8AC3E}">
        <p14:creationId xmlns:p14="http://schemas.microsoft.com/office/powerpoint/2010/main" val="3527726858"/>
      </p:ext>
    </p:extLst>
  </p:cSld>
  <p:clrMapOvr>
    <a:masterClrMapping/>
  </p:clrMapOvr>
</p:sld>
</file>

<file path=ppt/theme/theme1.xml><?xml version="1.0" encoding="utf-8"?>
<a:theme xmlns:a="http://schemas.openxmlformats.org/drawingml/2006/main" name="UPT_Diseño3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UPT_Diseño3</Template>
  <TotalTime>8834</TotalTime>
  <Words>1407</Words>
  <Application>Microsoft Office PowerPoint</Application>
  <PresentationFormat>Panorámica</PresentationFormat>
  <Paragraphs>275</Paragraphs>
  <Slides>27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6" baseType="lpstr">
      <vt:lpstr>Arial</vt:lpstr>
      <vt:lpstr>Arial Narrow</vt:lpstr>
      <vt:lpstr>Arial Unicode MS</vt:lpstr>
      <vt:lpstr>Arno Pro</vt:lpstr>
      <vt:lpstr>Calibri</vt:lpstr>
      <vt:lpstr>Candara</vt:lpstr>
      <vt:lpstr>Times New Roman</vt:lpstr>
      <vt:lpstr>Verdana</vt:lpstr>
      <vt:lpstr>UPT_Diseño3</vt:lpstr>
      <vt:lpstr>OFICINA DE RELACIONES NACIONALES E INTERNACIONALES        RENI</vt:lpstr>
      <vt:lpstr>Creación </vt:lpstr>
      <vt:lpstr>Misión</vt:lpstr>
      <vt:lpstr>Porque la internacionalización</vt:lpstr>
      <vt:lpstr>¿QUÉ ES LA MOVILIDAD?</vt:lpstr>
      <vt:lpstr>TIPOS DE MOVILIDAD DOCENTE NACIONAL E INTERNACIONAL</vt:lpstr>
      <vt:lpstr>Presentación de PowerPoint</vt:lpstr>
      <vt:lpstr>¿Quiénes pueden participar de la Movilidad Docente?</vt:lpstr>
      <vt:lpstr>Presentación de PowerPoint</vt:lpstr>
      <vt:lpstr>PROGRAMAS INTERNACIONALES DE MOVILIDAD DOCENTE </vt:lpstr>
      <vt:lpstr>Presentación de PowerPoint</vt:lpstr>
      <vt:lpstr>Presentación de PowerPoint</vt:lpstr>
      <vt:lpstr>Países y universidades (CRISCOS)</vt:lpstr>
      <vt:lpstr>CHILE                                 </vt:lpstr>
      <vt:lpstr>ARGENTINA (Universidades CRISCOS)</vt:lpstr>
      <vt:lpstr>BOLIVIA (Universidades CRISCOS)</vt:lpstr>
      <vt:lpstr>2. PROGRAMA EMUAL- AUALCPI</vt:lpstr>
      <vt:lpstr>3. PROGRAMA PAME- UDUAL</vt:lpstr>
      <vt:lpstr>4. ALIANZA DEL PACÍFICO</vt:lpstr>
      <vt:lpstr>5. RIFU </vt:lpstr>
      <vt:lpstr>Presentación de PowerPoint</vt:lpstr>
      <vt:lpstr>PROGRAMAS NACIONALES DE MOVILIDAD DOCENTE</vt:lpstr>
      <vt:lpstr>REDISUR RED INTERUNIVERSITARIA DEL SUR DEL PERÚ</vt:lpstr>
      <vt:lpstr>OTRAS MODALIDADES DE MOVILIDAD DOCENTE</vt:lpstr>
      <vt:lpstr>INFORMACIÓN COMPLEMENTARIA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GECA</dc:creator>
  <cp:lastModifiedBy>Usuario de Windows</cp:lastModifiedBy>
  <cp:revision>624</cp:revision>
  <dcterms:created xsi:type="dcterms:W3CDTF">2015-09-21T14:32:49Z</dcterms:created>
  <dcterms:modified xsi:type="dcterms:W3CDTF">2019-04-25T15:17:36Z</dcterms:modified>
</cp:coreProperties>
</file>